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5" r:id="rId4"/>
    <p:sldId id="273" r:id="rId5"/>
    <p:sldId id="287" r:id="rId6"/>
    <p:sldId id="298" r:id="rId7"/>
    <p:sldId id="302" r:id="rId8"/>
    <p:sldId id="303" r:id="rId9"/>
    <p:sldId id="304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611E9441-460D-4938-BC90-5A8977A41AF8}">
          <p14:sldIdLst>
            <p14:sldId id="256"/>
            <p14:sldId id="275"/>
            <p14:sldId id="273"/>
            <p14:sldId id="287"/>
            <p14:sldId id="298"/>
            <p14:sldId id="302"/>
            <p14:sldId id="303"/>
            <p14:sldId id="304"/>
          </p14:sldIdLst>
        </p14:section>
        <p14:section name="Abschnitt ohne Titel" id="{0B4CCC21-55CB-4665-9F3F-D8E51BC58FC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9855" autoAdjust="0"/>
  </p:normalViewPr>
  <p:slideViewPr>
    <p:cSldViewPr>
      <p:cViewPr varScale="1">
        <p:scale>
          <a:sx n="127" d="100"/>
          <a:sy n="127" d="100"/>
        </p:scale>
        <p:origin x="117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05D061DA-2256-430C-A3F3-7F09450AAEC9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6E142A06-5A9B-42F3-9BDF-25CC542BD8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173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45390620-A7A7-43AB-8750-94F5F0A1024E}" type="datetimeFigureOut">
              <a:rPr lang="de-DE" smtClean="0"/>
              <a:t>29.11.2019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1358C51-E0A6-4058-8440-14FB05F34E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6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358C51-E0A6-4058-8440-14FB05F34E1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9308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344" y="476672"/>
            <a:ext cx="2476152" cy="793240"/>
          </a:xfrm>
          <a:prstGeom prst="rect">
            <a:avLst/>
          </a:prstGeom>
        </p:spPr>
      </p:pic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7A834739-3EA6-4E88-B75A-86F310B6FA67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25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4F90230C-09F6-44FA-9E57-CA8F202D9319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44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9CB42B47-1F4D-4433-8776-D05BD9E50140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942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344" y="476672"/>
            <a:ext cx="2476152" cy="793240"/>
          </a:xfrm>
          <a:prstGeom prst="rect">
            <a:avLst/>
          </a:prstGeom>
        </p:spPr>
      </p:pic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1CED5CA8-BD12-45F7-85C0-048648D0FC8C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2999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330B994D-7259-434B-A545-FA980BB55B04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62675"/>
            <a:ext cx="1296143" cy="4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845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789F15B6-161D-4BF8-BF74-FC78406A0260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211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EE67B060-E446-439D-8D79-8C49371B4E2F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6915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709FE110-69D4-475A-9447-BD5F8A9461DE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9642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2E1A9186-9773-48DF-865F-D9919436B76F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958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CB823C21-7F0C-4BA4-8336-05034DCE2DF9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803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022EC10E-8E9F-4CE9-B24E-5853E0E736B6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65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8F47F8A6-759B-44FF-AC4C-DF773A526A33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62675"/>
            <a:ext cx="1296143" cy="4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898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F114357E-5AC8-4E48-9D9B-4339E09A6281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5186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7028D22F-BB4C-474B-A1B6-BE5EA551F793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0693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6EF84B9E-BCF7-45C3-ACBD-FBCB6AFB7933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08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4463AED2-5DC3-43CA-B2BB-D67617BF2F5B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40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E37D1E6B-457B-4171-96A7-2C4DCCDD887B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46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09679DD5-316D-4FED-975C-BD83858B2CDC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31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1E436585-52CF-42C0-B4A7-9240C08461A6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38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F0B168A2-FC30-4F53-BC24-01B0BCAC8516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636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5EA45AAF-F0CA-47D9-A61D-08043A295982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88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2973864" y="6334363"/>
            <a:ext cx="1197968" cy="365125"/>
          </a:xfrm>
          <a:prstGeom prst="rect">
            <a:avLst/>
          </a:prstGeom>
        </p:spPr>
        <p:txBody>
          <a:bodyPr/>
          <a:lstStyle/>
          <a:p>
            <a:fld id="{F18992A0-174D-43D8-B8FF-D085B0F38F79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85688" y="6334363"/>
            <a:ext cx="871409" cy="365125"/>
          </a:xfrm>
          <a:prstGeom prst="rect">
            <a:avLst/>
          </a:prstGeom>
        </p:spPr>
        <p:txBody>
          <a:bodyPr/>
          <a:lstStyle/>
          <a:p>
            <a:fld id="{2042DECB-1354-4511-8363-1569A51C62B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73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91"/>
          <a:stretch/>
        </p:blipFill>
        <p:spPr>
          <a:xfrm>
            <a:off x="0" y="6137644"/>
            <a:ext cx="8676456" cy="720356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62675"/>
            <a:ext cx="1296143" cy="436813"/>
          </a:xfrm>
          <a:prstGeom prst="rect">
            <a:avLst/>
          </a:prstGeom>
        </p:spPr>
      </p:pic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2980844" y="6337240"/>
            <a:ext cx="1197968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6A8637CA-0186-4760-B5B9-4FAF1E661C8F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6988" y="6337240"/>
            <a:ext cx="3327648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92668" y="6337240"/>
            <a:ext cx="871409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2042DECB-1354-4511-8363-1569A51C62B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435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91"/>
          <a:stretch/>
        </p:blipFill>
        <p:spPr>
          <a:xfrm>
            <a:off x="0" y="6137644"/>
            <a:ext cx="8676456" cy="720356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262675"/>
            <a:ext cx="1296143" cy="436813"/>
          </a:xfrm>
          <a:prstGeom prst="rect">
            <a:avLst/>
          </a:prstGeom>
        </p:spPr>
      </p:pic>
      <p:sp>
        <p:nvSpPr>
          <p:cNvPr id="13" name="Datumsplatzhalter 3"/>
          <p:cNvSpPr>
            <a:spLocks noGrp="1"/>
          </p:cNvSpPr>
          <p:nvPr>
            <p:ph type="dt" sz="half" idx="10"/>
          </p:nvPr>
        </p:nvSpPr>
        <p:spPr>
          <a:xfrm>
            <a:off x="2980844" y="6337240"/>
            <a:ext cx="1197968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3C3180CA-98F3-4465-B042-2DC7FE208E36}" type="datetime1">
              <a:rPr lang="de-DE" smtClean="0"/>
              <a:t>29.11.2019</a:t>
            </a:fld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76988" y="6337240"/>
            <a:ext cx="3327648" cy="365125"/>
          </a:xfrm>
          <a:prstGeom prst="rect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892668" y="6337240"/>
            <a:ext cx="871409" cy="36512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fld id="{2042DECB-1354-4511-8363-1569A51C62B4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001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</a:rPr>
              <a:t>Krisennetzwerk Unterfranken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>
                <a:latin typeface="Calibri" panose="020F0502020204030204" pitchFamily="34" charset="0"/>
              </a:rPr>
              <a:t>Bezirksausschuss</a:t>
            </a:r>
          </a:p>
          <a:p>
            <a:r>
              <a:rPr lang="de-DE" dirty="0">
                <a:latin typeface="Calibri" panose="020F0502020204030204" pitchFamily="34" charset="0"/>
              </a:rPr>
              <a:t>26.11.2019</a:t>
            </a:r>
          </a:p>
        </p:txBody>
      </p:sp>
    </p:spTree>
    <p:extLst>
      <p:ext uri="{BB962C8B-B14F-4D97-AF65-F5344CB8AC3E}">
        <p14:creationId xmlns:p14="http://schemas.microsoft.com/office/powerpoint/2010/main" val="365152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63"/>
    </mc:Choice>
    <mc:Fallback xmlns="">
      <p:transition spd="slow" advTm="706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143000"/>
          </a:xfrm>
        </p:spPr>
        <p:txBody>
          <a:bodyPr>
            <a:normAutofit/>
          </a:bodyPr>
          <a:lstStyle/>
          <a:p>
            <a:r>
              <a:rPr lang="de-DE" sz="3600" b="1" dirty="0">
                <a:latin typeface="Calibri" panose="020F0502020204030204" pitchFamily="34" charset="0"/>
              </a:rPr>
              <a:t>Vorbemerkungen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de-DE" sz="2400" dirty="0">
                <a:latin typeface="Calibri" panose="020F0502020204030204" pitchFamily="34" charset="0"/>
              </a:rPr>
              <a:t>Sinn und Ziel:	 Sachstand November 2019</a:t>
            </a:r>
          </a:p>
          <a:p>
            <a:endParaRPr lang="de-D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			als Ergänzung und Visualisierung zum</a:t>
            </a: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			-&gt; Sachstandbericht vom PKA, 22.10.2019</a:t>
            </a: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			-&gt; als Tischvorlage</a:t>
            </a:r>
          </a:p>
          <a:p>
            <a:pPr marL="0" indent="0">
              <a:buNone/>
            </a:pPr>
            <a:endParaRPr lang="de-DE" sz="2400" dirty="0">
              <a:latin typeface="Calibri" panose="020F0502020204030204" pitchFamily="34" charset="0"/>
            </a:endParaRPr>
          </a:p>
          <a:p>
            <a:pPr marL="457200" indent="-457200">
              <a:buAutoNum type="arabicPeriod"/>
            </a:pPr>
            <a:r>
              <a:rPr lang="de-DE" sz="2400" dirty="0">
                <a:latin typeface="Calibri" panose="020F0502020204030204" pitchFamily="34" charset="0"/>
              </a:rPr>
              <a:t>Leitstelle</a:t>
            </a:r>
          </a:p>
          <a:p>
            <a:pPr marL="457200" indent="-457200">
              <a:buAutoNum type="arabicPeriod"/>
            </a:pPr>
            <a:r>
              <a:rPr lang="de-DE" sz="2400" dirty="0">
                <a:latin typeface="Calibri" panose="020F0502020204030204" pitchFamily="34" charset="0"/>
              </a:rPr>
              <a:t>Mobile Teams</a:t>
            </a: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3.   Organisationsstruktur im Projektstatus</a:t>
            </a: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4.   Arbeitsstruktur in der Aufbauphase</a:t>
            </a: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5.   Verknüpfung Bayerischer Bezirketag</a:t>
            </a:r>
          </a:p>
          <a:p>
            <a:endParaRPr lang="de-DE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641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67"/>
    </mc:Choice>
    <mc:Fallback xmlns="">
      <p:transition spd="slow" advTm="1296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latin typeface="Calibri" panose="020F0502020204030204" pitchFamily="34" charset="0"/>
              </a:rPr>
              <a:t>Gesetzliche Normierungen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de-DE" sz="2400" dirty="0">
                <a:latin typeface="Calibri" panose="020F0502020204030204" pitchFamily="34" charset="0"/>
              </a:rPr>
              <a:t>2018 Bayerisches Psychisch-Kranken-Hilfe-Gesetz</a:t>
            </a:r>
          </a:p>
          <a:p>
            <a:r>
              <a:rPr lang="de-DE" sz="2400" dirty="0">
                <a:latin typeface="Calibri" panose="020F0502020204030204" pitchFamily="34" charset="0"/>
              </a:rPr>
              <a:t>Inkrafttreten</a:t>
            </a:r>
          </a:p>
          <a:p>
            <a:pPr lvl="1"/>
            <a:r>
              <a:rPr lang="de-DE" sz="2400" dirty="0">
                <a:latin typeface="Calibri" panose="020F0502020204030204" pitchFamily="34" charset="0"/>
              </a:rPr>
              <a:t>01.08.2018 - Teil 1 „Stärkung der psychiatrischen Versorgung“ </a:t>
            </a:r>
          </a:p>
          <a:p>
            <a:pPr lvl="1"/>
            <a:r>
              <a:rPr lang="de-DE" sz="2400" dirty="0">
                <a:latin typeface="Calibri" panose="020F0502020204030204" pitchFamily="34" charset="0"/>
              </a:rPr>
              <a:t>01.01.2019 – Teil 2 „Öffentlich-rechtliche Unterbringung“ und „Schlussbestimmungen“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dirty="0">
                <a:latin typeface="Calibri" panose="020F0502020204030204" pitchFamily="34" charset="0"/>
              </a:rPr>
              <a:t>01.01.2019 Vorläufige Verwaltungsvorschriften </a:t>
            </a:r>
            <a:r>
              <a:rPr lang="de-DE" sz="2400" dirty="0" err="1">
                <a:latin typeface="Calibri" panose="020F0502020204030204" pitchFamily="34" charset="0"/>
              </a:rPr>
              <a:t>StMFAS</a:t>
            </a:r>
            <a:r>
              <a:rPr lang="de-DE" sz="2400" dirty="0">
                <a:latin typeface="Calibri" panose="020F0502020204030204" pitchFamily="34" charset="0"/>
              </a:rPr>
              <a:t>, StMGP</a:t>
            </a:r>
          </a:p>
          <a:p>
            <a:r>
              <a:rPr lang="de-DE" sz="2400" dirty="0">
                <a:latin typeface="Calibri" panose="020F0502020204030204" pitchFamily="34" charset="0"/>
              </a:rPr>
              <a:t>Umsetzung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dirty="0">
                <a:latin typeface="Calibri" panose="020F0502020204030204" pitchFamily="34" charset="0"/>
              </a:rPr>
              <a:t>Bis 30.06.2021 als Sollvorschrift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sz="2400" dirty="0">
                <a:latin typeface="Calibri" panose="020F0502020204030204" pitchFamily="34" charset="0"/>
              </a:rPr>
              <a:t>Hohe Schnittstelle zum Unterbringungsrecht</a:t>
            </a:r>
          </a:p>
          <a:p>
            <a:pPr lvl="1"/>
            <a:endParaRPr lang="de-DE" sz="2400" dirty="0">
              <a:latin typeface="Calibri" panose="020F0502020204030204" pitchFamily="34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097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39"/>
    </mc:Choice>
    <mc:Fallback xmlns="">
      <p:transition spd="slow" advTm="1443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8C0973-87A9-4AA7-A15F-6C29B876D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28" y="48236"/>
            <a:ext cx="8219256" cy="1143000"/>
          </a:xfrm>
        </p:spPr>
        <p:txBody>
          <a:bodyPr>
            <a:normAutofit/>
          </a:bodyPr>
          <a:lstStyle/>
          <a:p>
            <a:r>
              <a:rPr lang="de-DE" sz="3600" b="1" dirty="0">
                <a:latin typeface="Calibri" panose="020F0502020204030204" pitchFamily="34" charset="0"/>
                <a:cs typeface="Calibri" panose="020F0502020204030204" pitchFamily="34" charset="0"/>
              </a:rPr>
              <a:t>2 Kernaufgaben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9B6349C-B52C-4468-A916-1485F921A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6281"/>
            <a:ext cx="8435280" cy="5097015"/>
          </a:xfrm>
        </p:spPr>
        <p:txBody>
          <a:bodyPr>
            <a:normAutofit fontScale="85000" lnSpcReduction="10000"/>
          </a:bodyPr>
          <a:lstStyle/>
          <a:p>
            <a:pPr marL="285750" indent="-285750"/>
            <a:r>
              <a:rPr lang="de-DE" sz="2400" dirty="0">
                <a:latin typeface="Calibri" panose="020F0502020204030204" pitchFamily="34" charset="0"/>
              </a:rPr>
              <a:t>Verbesserung der psychiatrischen, psychotherapeutischen, psychosomatischen und psychosozialen Versorgung - Lückenschluss  (Teil 1-Hilfeteil-ab 01.08.2018) = neues Strukturelement in der Versorgungskette</a:t>
            </a:r>
          </a:p>
          <a:p>
            <a:pPr marL="285750" indent="-285750"/>
            <a:endParaRPr lang="de-DE" sz="2400" dirty="0">
              <a:latin typeface="Calibri" panose="020F0502020204030204" pitchFamily="34" charset="0"/>
            </a:endParaRPr>
          </a:p>
          <a:p>
            <a:pPr marL="285750" indent="-285750"/>
            <a:r>
              <a:rPr lang="de-DE" sz="2400" dirty="0">
                <a:latin typeface="Calibri" panose="020F0502020204030204" pitchFamily="34" charset="0"/>
              </a:rPr>
              <a:t>Vermeidung von Unterbringungs- und Zwangsmaßnahmen</a:t>
            </a:r>
            <a:r>
              <a:rPr lang="de-DE" sz="2400" baseline="30000" dirty="0">
                <a:latin typeface="Calibri" panose="020F0502020204030204" pitchFamily="34" charset="0"/>
              </a:rPr>
              <a:t>   </a:t>
            </a:r>
            <a:r>
              <a:rPr lang="de-DE" sz="2400" dirty="0">
                <a:latin typeface="Calibri" panose="020F0502020204030204" pitchFamily="34" charset="0"/>
              </a:rPr>
              <a:t>(Teil 2 – Unterbringungsteil – ab 01.01.2019)   </a:t>
            </a:r>
          </a:p>
          <a:p>
            <a:pPr marL="0" indent="0">
              <a:buNone/>
            </a:pPr>
            <a:r>
              <a:rPr lang="de-DE" sz="1900" i="1" dirty="0">
                <a:latin typeface="Calibri" panose="020F0502020204030204" pitchFamily="34" charset="0"/>
              </a:rPr>
              <a:t>     	„Die Unterbringung darf nur angeordnet werden, wenn die</a:t>
            </a:r>
          </a:p>
          <a:p>
            <a:pPr marL="0" indent="0">
              <a:buNone/>
            </a:pPr>
            <a:r>
              <a:rPr lang="de-DE" sz="1900" i="1" dirty="0">
                <a:latin typeface="Calibri" panose="020F0502020204030204" pitchFamily="34" charset="0"/>
              </a:rPr>
              <a:t>    	Gefährdung nicht durch weniger einschneidende Mittel    </a:t>
            </a:r>
          </a:p>
          <a:p>
            <a:pPr marL="0" indent="0">
              <a:buNone/>
            </a:pPr>
            <a:r>
              <a:rPr lang="de-DE" sz="1900" i="1" dirty="0">
                <a:latin typeface="Calibri" panose="020F0502020204030204" pitchFamily="34" charset="0"/>
              </a:rPr>
              <a:t>       	insbesondere auch nicht durch die Hinzuziehung eines </a:t>
            </a:r>
          </a:p>
          <a:p>
            <a:pPr marL="0" indent="0">
              <a:buNone/>
            </a:pPr>
            <a:r>
              <a:rPr lang="de-DE" sz="1900" i="1" dirty="0">
                <a:latin typeface="Calibri" panose="020F0502020204030204" pitchFamily="34" charset="0"/>
              </a:rPr>
              <a:t>       	Krisendienstes…“ (Art. 5, Abs. 2 </a:t>
            </a:r>
            <a:r>
              <a:rPr lang="de-DE" sz="1900" i="1" dirty="0" err="1">
                <a:latin typeface="Calibri" panose="020F0502020204030204" pitchFamily="34" charset="0"/>
              </a:rPr>
              <a:t>PsychKHG</a:t>
            </a:r>
            <a:r>
              <a:rPr lang="de-DE" sz="1900" i="1" dirty="0">
                <a:latin typeface="Calibri" panose="020F0502020204030204" pitchFamily="34" charset="0"/>
              </a:rPr>
              <a:t>) verhindert werden kann</a:t>
            </a: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de-DE" sz="2400" dirty="0">
                <a:latin typeface="Calibri" panose="020F0502020204030204" pitchFamily="34" charset="0"/>
              </a:rPr>
              <a:t>		</a:t>
            </a:r>
          </a:p>
          <a:p>
            <a:pPr marL="0" indent="0">
              <a:buNone/>
            </a:pPr>
            <a:endParaRPr lang="de-D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de-D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de-DE" sz="2400" dirty="0">
                <a:solidFill>
                  <a:srgbClr val="0070C0"/>
                </a:solidFill>
                <a:latin typeface="Calibri" panose="020F0502020204030204" pitchFamily="34" charset="0"/>
              </a:rPr>
              <a:t>	Krisendienste als Brücke zwischen dem Hilfeteil- und dem 	Unterbringungsteil des BayPsychKHG</a:t>
            </a:r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2D1F83-1D1C-4121-BC5F-779B3B97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Psychiatriekoordination Anne-Katrin Jentsch                  26.11.2019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508EE28B-16E0-4C8C-9406-54DBFBFFC279}"/>
              </a:ext>
            </a:extLst>
          </p:cNvPr>
          <p:cNvSpPr/>
          <p:nvPr/>
        </p:nvSpPr>
        <p:spPr>
          <a:xfrm>
            <a:off x="4027692" y="40770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5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95"/>
    </mc:Choice>
    <mc:Fallback xmlns="">
      <p:transition spd="slow" advTm="1869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8F935649-A1E9-45B8-AD59-2CA1D6794923}"/>
              </a:ext>
            </a:extLst>
          </p:cNvPr>
          <p:cNvGrpSpPr/>
          <p:nvPr/>
        </p:nvGrpSpPr>
        <p:grpSpPr>
          <a:xfrm>
            <a:off x="65069" y="355012"/>
            <a:ext cx="8893702" cy="5597784"/>
            <a:chOff x="284875" y="399318"/>
            <a:chExt cx="8893702" cy="5597784"/>
          </a:xfrm>
        </p:grpSpPr>
        <p:sp>
          <p:nvSpPr>
            <p:cNvPr id="32" name="Ellipse 31"/>
            <p:cNvSpPr/>
            <p:nvPr/>
          </p:nvSpPr>
          <p:spPr>
            <a:xfrm>
              <a:off x="1470218" y="1225398"/>
              <a:ext cx="1224136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 Kinder-kliniken</a:t>
              </a:r>
            </a:p>
          </p:txBody>
        </p:sp>
        <p:sp>
          <p:nvSpPr>
            <p:cNvPr id="17" name="Ellipse 16"/>
            <p:cNvSpPr/>
            <p:nvPr/>
          </p:nvSpPr>
          <p:spPr>
            <a:xfrm>
              <a:off x="284875" y="2027885"/>
              <a:ext cx="1106958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200" dirty="0">
                  <a:solidFill>
                    <a:schemeClr val="tx1"/>
                  </a:solidFill>
                </a:rPr>
                <a:t>	</a:t>
              </a:r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 </a:t>
              </a: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Justiz</a:t>
              </a:r>
            </a:p>
          </p:txBody>
        </p:sp>
        <p:sp>
          <p:nvSpPr>
            <p:cNvPr id="14" name="Ellipse 13"/>
            <p:cNvSpPr/>
            <p:nvPr/>
          </p:nvSpPr>
          <p:spPr>
            <a:xfrm>
              <a:off x="4410247" y="5028366"/>
              <a:ext cx="1085768" cy="968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 </a:t>
              </a: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Polizei</a:t>
              </a:r>
            </a:p>
          </p:txBody>
        </p:sp>
        <p:sp>
          <p:nvSpPr>
            <p:cNvPr id="15" name="Ellipse 14"/>
            <p:cNvSpPr/>
            <p:nvPr/>
          </p:nvSpPr>
          <p:spPr>
            <a:xfrm>
              <a:off x="6788795" y="4438646"/>
              <a:ext cx="1198794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 Jugend-ämter</a:t>
              </a:r>
            </a:p>
          </p:txBody>
        </p:sp>
        <p:sp>
          <p:nvSpPr>
            <p:cNvPr id="16" name="Ellipse 15"/>
            <p:cNvSpPr/>
            <p:nvPr/>
          </p:nvSpPr>
          <p:spPr>
            <a:xfrm>
              <a:off x="992865" y="399318"/>
              <a:ext cx="1181770" cy="10120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200" dirty="0">
                  <a:solidFill>
                    <a:schemeClr val="tx1"/>
                  </a:solidFill>
                </a:rPr>
                <a:t>	</a:t>
              </a:r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 </a:t>
              </a: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Gesundheits-ämter</a:t>
              </a:r>
            </a:p>
          </p:txBody>
        </p:sp>
        <p:sp>
          <p:nvSpPr>
            <p:cNvPr id="38" name="Ellipse 37"/>
            <p:cNvSpPr/>
            <p:nvPr/>
          </p:nvSpPr>
          <p:spPr>
            <a:xfrm>
              <a:off x="7954441" y="1636252"/>
              <a:ext cx="1224136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 andere Fach- Beratungs-stellen (PSB…)</a:t>
              </a:r>
            </a:p>
          </p:txBody>
        </p:sp>
        <p:sp>
          <p:nvSpPr>
            <p:cNvPr id="27" name="Ellipse 26"/>
            <p:cNvSpPr/>
            <p:nvPr/>
          </p:nvSpPr>
          <p:spPr>
            <a:xfrm>
              <a:off x="2922407" y="4906697"/>
              <a:ext cx="1121821" cy="9871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 </a:t>
              </a: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Betreuungsstellen</a:t>
              </a:r>
            </a:p>
          </p:txBody>
        </p:sp>
        <p:sp>
          <p:nvSpPr>
            <p:cNvPr id="28" name="Ellipse 27"/>
            <p:cNvSpPr/>
            <p:nvPr/>
          </p:nvSpPr>
          <p:spPr>
            <a:xfrm>
              <a:off x="5820041" y="1122818"/>
              <a:ext cx="1224136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</a:t>
              </a: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Kreisverwaltungsbehörden</a:t>
              </a:r>
            </a:p>
          </p:txBody>
        </p:sp>
        <p:sp>
          <p:nvSpPr>
            <p:cNvPr id="29" name="Ellipse 28"/>
            <p:cNvSpPr/>
            <p:nvPr/>
          </p:nvSpPr>
          <p:spPr>
            <a:xfrm>
              <a:off x="2635765" y="1559833"/>
              <a:ext cx="1224136" cy="9361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Netzwerk-partner BKH</a:t>
              </a:r>
            </a:p>
          </p:txBody>
        </p:sp>
      </p:grp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AF2D808F-DDBB-4955-9C52-BD7E34E0AE7D}"/>
              </a:ext>
            </a:extLst>
          </p:cNvPr>
          <p:cNvGrpSpPr/>
          <p:nvPr/>
        </p:nvGrpSpPr>
        <p:grpSpPr>
          <a:xfrm>
            <a:off x="87527" y="494102"/>
            <a:ext cx="9000386" cy="5630559"/>
            <a:chOff x="85538" y="494102"/>
            <a:chExt cx="9000386" cy="5630559"/>
          </a:xfrm>
        </p:grpSpPr>
        <p:sp>
          <p:nvSpPr>
            <p:cNvPr id="31" name="Ellipse 30"/>
            <p:cNvSpPr/>
            <p:nvPr/>
          </p:nvSpPr>
          <p:spPr>
            <a:xfrm>
              <a:off x="6360694" y="2027885"/>
              <a:ext cx="1106958" cy="8274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SpDi-Krisen-sprech-stund</a:t>
              </a:r>
              <a:r>
                <a:rPr lang="de-DE" sz="1000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19" name="Ellipse 18"/>
            <p:cNvSpPr/>
            <p:nvPr/>
          </p:nvSpPr>
          <p:spPr>
            <a:xfrm>
              <a:off x="183240" y="4861482"/>
              <a:ext cx="1106958" cy="8274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SpDi-Krisen-sprech-stunde</a:t>
              </a:r>
            </a:p>
          </p:txBody>
        </p:sp>
        <p:sp>
          <p:nvSpPr>
            <p:cNvPr id="20" name="Ellipse 19"/>
            <p:cNvSpPr/>
            <p:nvPr/>
          </p:nvSpPr>
          <p:spPr>
            <a:xfrm>
              <a:off x="5215160" y="4725144"/>
              <a:ext cx="1589088" cy="139951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SpDi-Krisensprech-stunde</a:t>
              </a: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Entwicklungs-</a:t>
              </a:r>
            </a:p>
            <a:p>
              <a:r>
                <a:rPr lang="de-DE" sz="100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gespräche</a:t>
              </a:r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 begonnen </a:t>
              </a:r>
            </a:p>
          </p:txBody>
        </p:sp>
        <p:sp>
          <p:nvSpPr>
            <p:cNvPr id="21" name="Ellipse 20"/>
            <p:cNvSpPr/>
            <p:nvPr/>
          </p:nvSpPr>
          <p:spPr>
            <a:xfrm>
              <a:off x="7978966" y="4417581"/>
              <a:ext cx="1106958" cy="8274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SpDi-Krisen-</a:t>
              </a:r>
              <a:r>
                <a:rPr lang="de-DE" sz="100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sprech</a:t>
              </a:r>
              <a:endParaRPr lang="de-DE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stunde</a:t>
              </a:r>
            </a:p>
          </p:txBody>
        </p:sp>
        <p:sp>
          <p:nvSpPr>
            <p:cNvPr id="22" name="Ellipse 21"/>
            <p:cNvSpPr/>
            <p:nvPr/>
          </p:nvSpPr>
          <p:spPr>
            <a:xfrm>
              <a:off x="6746942" y="494102"/>
              <a:ext cx="1106958" cy="8274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SpDi-Krisen-sprech-stunde</a:t>
              </a:r>
            </a:p>
          </p:txBody>
        </p:sp>
        <p:sp>
          <p:nvSpPr>
            <p:cNvPr id="30" name="Ellipse 29"/>
            <p:cNvSpPr/>
            <p:nvPr/>
          </p:nvSpPr>
          <p:spPr>
            <a:xfrm>
              <a:off x="1909059" y="4492995"/>
              <a:ext cx="1106958" cy="8274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SpDi-Krisen-sprech-stunde</a:t>
              </a:r>
            </a:p>
          </p:txBody>
        </p:sp>
        <p:sp>
          <p:nvSpPr>
            <p:cNvPr id="36" name="Ellipse 35"/>
            <p:cNvSpPr/>
            <p:nvPr/>
          </p:nvSpPr>
          <p:spPr>
            <a:xfrm>
              <a:off x="2579474" y="531201"/>
              <a:ext cx="1106958" cy="8274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SpDi-Krisen-sprech-stunde</a:t>
              </a:r>
            </a:p>
          </p:txBody>
        </p:sp>
        <p:sp>
          <p:nvSpPr>
            <p:cNvPr id="37" name="Ellipse 36"/>
            <p:cNvSpPr/>
            <p:nvPr/>
          </p:nvSpPr>
          <p:spPr>
            <a:xfrm>
              <a:off x="85538" y="1199491"/>
              <a:ext cx="1106958" cy="82740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SpDi-Krisen-sprech-stunde</a:t>
              </a:r>
            </a:p>
          </p:txBody>
        </p:sp>
        <p:sp>
          <p:nvSpPr>
            <p:cNvPr id="18" name="Ellipse 17">
              <a:hlinkClick r:id="" action="ppaction://noaction"/>
            </p:cNvPr>
            <p:cNvSpPr/>
            <p:nvPr/>
          </p:nvSpPr>
          <p:spPr>
            <a:xfrm>
              <a:off x="1075469" y="1843778"/>
              <a:ext cx="1735063" cy="1318922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  <a:p>
              <a:r>
                <a:rPr lang="de-DE" sz="1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SpDi-Krisensprechstunde</a:t>
              </a: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Entwicklungs-gespräche am 25.11.2019 begonnen und weiter geplant</a:t>
              </a:r>
            </a:p>
            <a:p>
              <a:r>
                <a:rPr lang="de-DE" sz="1000" dirty="0">
                  <a:solidFill>
                    <a:schemeClr val="tx1"/>
                  </a:solidFill>
                </a:rPr>
                <a:t>    </a:t>
              </a:r>
              <a:endParaRPr lang="de-DE" sz="900" u="sng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030" y="58709"/>
            <a:ext cx="8219256" cy="63408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br>
              <a:rPr lang="de-DE" sz="17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</a:br>
            <a:br>
              <a:rPr lang="de-DE" sz="17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</a:br>
            <a:r>
              <a:rPr lang="de-DE" sz="40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Krisennetzwerk Unterfranken</a:t>
            </a:r>
            <a:br>
              <a:rPr lang="de-DE" sz="170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</a:br>
            <a:endParaRPr lang="de-DE" b="1" dirty="0"/>
          </a:p>
        </p:txBody>
      </p:sp>
      <p:sp>
        <p:nvSpPr>
          <p:cNvPr id="4" name="Ellipse 3"/>
          <p:cNvSpPr/>
          <p:nvPr/>
        </p:nvSpPr>
        <p:spPr>
          <a:xfrm>
            <a:off x="2266407" y="2194664"/>
            <a:ext cx="4769125" cy="282524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  <a:latin typeface="Calibri" panose="020F0502020204030204" pitchFamily="34" charset="0"/>
              </a:rPr>
              <a:t>Leitstelle</a:t>
            </a:r>
          </a:p>
          <a:p>
            <a:pPr marL="285750" indent="-285750">
              <a:buFontTx/>
              <a:buChar char="-"/>
            </a:pP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sym typeface="Wingdings"/>
              </a:rPr>
              <a:t>Kostenerstattungsverhandlungen  StMGP seit August 2019, eng getaktet, noch nicht abgeschlossen; nächste Sitzung: 17.12.2019</a:t>
            </a:r>
          </a:p>
          <a:p>
            <a:pPr marL="285750" indent="-285750">
              <a:buFontTx/>
              <a:buChar char="-"/>
            </a:pP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sym typeface="Wingdings"/>
              </a:rPr>
              <a:t>Organisatorische und konzeptionelle Aufbauarbeiten vor Ort laufen;</a:t>
            </a:r>
          </a:p>
          <a:p>
            <a:pPr marL="285750" indent="-285750">
              <a:buFontTx/>
              <a:buChar char="-"/>
            </a:pP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sym typeface="Wingdings"/>
              </a:rPr>
              <a:t>Start mit 1. Betriebsphase: 11/2020</a:t>
            </a:r>
          </a:p>
          <a:p>
            <a:pPr marL="285750" indent="-285750">
              <a:buFontTx/>
              <a:buChar char="-"/>
            </a:pPr>
            <a:r>
              <a:rPr lang="de-DE" sz="1200" dirty="0">
                <a:solidFill>
                  <a:schemeClr val="tx1"/>
                </a:solidFill>
                <a:latin typeface="Calibri" panose="020F0502020204030204" pitchFamily="34" charset="0"/>
                <a:sym typeface="Wingdings"/>
              </a:rPr>
              <a:t>Stufenweiser Ausbau zum Rund-um-die-Uhr-Betrieb </a:t>
            </a:r>
            <a:r>
              <a:rPr lang="de-DE" sz="1400" dirty="0">
                <a:solidFill>
                  <a:schemeClr val="tx1"/>
                </a:solidFill>
                <a:latin typeface="Calibri" panose="020F0502020204030204" pitchFamily="34" charset="0"/>
                <a:sym typeface="Wingdings"/>
              </a:rPr>
              <a:t>	</a:t>
            </a:r>
            <a:endParaRPr lang="de-DE" sz="9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DE355F4C-EB4E-4342-8C1E-3A9B666846D7}"/>
              </a:ext>
            </a:extLst>
          </p:cNvPr>
          <p:cNvGrpSpPr/>
          <p:nvPr/>
        </p:nvGrpSpPr>
        <p:grpSpPr>
          <a:xfrm>
            <a:off x="6986807" y="2668464"/>
            <a:ext cx="2137607" cy="1791249"/>
            <a:chOff x="6986807" y="2668464"/>
            <a:chExt cx="2137607" cy="1791249"/>
          </a:xfrm>
        </p:grpSpPr>
        <p:sp>
          <p:nvSpPr>
            <p:cNvPr id="13" name="Ellipse 12"/>
            <p:cNvSpPr/>
            <p:nvPr/>
          </p:nvSpPr>
          <p:spPr>
            <a:xfrm>
              <a:off x="6986807" y="2668464"/>
              <a:ext cx="1944216" cy="17912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2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Mobiles Fachteam </a:t>
              </a:r>
            </a:p>
            <a:p>
              <a:r>
                <a:rPr lang="de-DE" sz="12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beim SpDi Caritas SW</a:t>
              </a:r>
            </a:p>
            <a:p>
              <a:r>
                <a:rPr lang="de-DE" sz="1200" dirty="0">
                  <a:solidFill>
                    <a:schemeClr val="tx1"/>
                  </a:solidFill>
                  <a:latin typeface="Calibri" panose="020F0502020204030204" pitchFamily="34" charset="0"/>
                </a:rPr>
                <a:t>- Konzeptions- und Finanzierungs-gespräche starten am 10.Januar 2020</a:t>
              </a:r>
            </a:p>
          </p:txBody>
        </p:sp>
        <p:sp>
          <p:nvSpPr>
            <p:cNvPr id="42" name="Flussdiagramm: Zusammenführung 41"/>
            <p:cNvSpPr/>
            <p:nvPr/>
          </p:nvSpPr>
          <p:spPr>
            <a:xfrm rot="21372500">
              <a:off x="8511766" y="2757736"/>
              <a:ext cx="612648" cy="612648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accent3">
                      <a:lumMod val="75000"/>
                    </a:schemeClr>
                  </a:solidFill>
                </a:rPr>
                <a:t>ED</a:t>
              </a:r>
            </a:p>
          </p:txBody>
        </p:sp>
      </p:grp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4D5A7227-D618-4053-86C9-CDED67EE6D5E}"/>
              </a:ext>
            </a:extLst>
          </p:cNvPr>
          <p:cNvGrpSpPr/>
          <p:nvPr/>
        </p:nvGrpSpPr>
        <p:grpSpPr>
          <a:xfrm>
            <a:off x="0" y="2855289"/>
            <a:ext cx="2540705" cy="2174588"/>
            <a:chOff x="85538" y="2935588"/>
            <a:chExt cx="2142452" cy="2088964"/>
          </a:xfrm>
        </p:grpSpPr>
        <p:sp>
          <p:nvSpPr>
            <p:cNvPr id="35" name="Ellipse 34"/>
            <p:cNvSpPr/>
            <p:nvPr/>
          </p:nvSpPr>
          <p:spPr>
            <a:xfrm>
              <a:off x="96978" y="3103355"/>
              <a:ext cx="2131012" cy="192119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 sz="1200" dirty="0">
                <a:solidFill>
                  <a:schemeClr val="tx1"/>
                </a:solidFill>
              </a:endParaRPr>
            </a:p>
            <a:p>
              <a:r>
                <a:rPr lang="de-DE" sz="12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Mobiles Fachteam</a:t>
              </a:r>
            </a:p>
            <a:p>
              <a:r>
                <a:rPr lang="de-DE" sz="12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beim SpDi Diakonie u. Caritas WÜ</a:t>
              </a:r>
            </a:p>
            <a:p>
              <a:r>
                <a:rPr lang="de-DE" sz="12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-</a:t>
              </a:r>
              <a:r>
                <a:rPr lang="de-DE" sz="1200" dirty="0">
                  <a:solidFill>
                    <a:schemeClr val="tx1"/>
                  </a:solidFill>
                  <a:latin typeface="Calibri" panose="020F0502020204030204" pitchFamily="34" charset="0"/>
                </a:rPr>
                <a:t>regionales Konzept in Umsetzung</a:t>
              </a:r>
            </a:p>
            <a:p>
              <a:r>
                <a:rPr lang="de-DE" sz="1200" dirty="0">
                  <a:solidFill>
                    <a:schemeClr val="tx1"/>
                  </a:solidFill>
                  <a:latin typeface="Calibri" panose="020F0502020204030204" pitchFamily="34" charset="0"/>
                </a:rPr>
                <a:t>- Start der MT: Jahreswechsel2020/2021</a:t>
              </a:r>
            </a:p>
          </p:txBody>
        </p:sp>
        <p:sp>
          <p:nvSpPr>
            <p:cNvPr id="44" name="Flussdiagramm: Zusammenführung 43"/>
            <p:cNvSpPr/>
            <p:nvPr/>
          </p:nvSpPr>
          <p:spPr>
            <a:xfrm>
              <a:off x="85538" y="2935588"/>
              <a:ext cx="612648" cy="612648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accent3">
                      <a:lumMod val="75000"/>
                    </a:schemeClr>
                  </a:solidFill>
                </a:rPr>
                <a:t>ED</a:t>
              </a:r>
            </a:p>
          </p:txBody>
        </p:sp>
      </p:grpSp>
      <p:sp>
        <p:nvSpPr>
          <p:cNvPr id="45" name="Textfeld 44"/>
          <p:cNvSpPr txBox="1"/>
          <p:nvPr/>
        </p:nvSpPr>
        <p:spPr>
          <a:xfrm>
            <a:off x="16954" y="5893829"/>
            <a:ext cx="1162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solidFill>
                  <a:schemeClr val="accent3">
                    <a:lumMod val="75000"/>
                  </a:schemeClr>
                </a:solidFill>
              </a:rPr>
              <a:t>ED=Einsatzdienste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D0DCEEAC-57F2-4E7D-813B-85D6537CB749}"/>
              </a:ext>
            </a:extLst>
          </p:cNvPr>
          <p:cNvGrpSpPr/>
          <p:nvPr/>
        </p:nvGrpSpPr>
        <p:grpSpPr>
          <a:xfrm>
            <a:off x="3662010" y="399318"/>
            <a:ext cx="2154204" cy="1767681"/>
            <a:chOff x="3732498" y="531201"/>
            <a:chExt cx="2195753" cy="1791249"/>
          </a:xfrm>
        </p:grpSpPr>
        <p:sp>
          <p:nvSpPr>
            <p:cNvPr id="34" name="Ellipse 33"/>
            <p:cNvSpPr/>
            <p:nvPr/>
          </p:nvSpPr>
          <p:spPr>
            <a:xfrm>
              <a:off x="3732498" y="531201"/>
              <a:ext cx="1944216" cy="17912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2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Mobiles Fachteam</a:t>
              </a:r>
            </a:p>
            <a:p>
              <a:r>
                <a:rPr lang="de-DE" sz="12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beim SpDi AWO AB </a:t>
              </a:r>
            </a:p>
            <a:p>
              <a:r>
                <a:rPr lang="de-DE" sz="1200" dirty="0">
                  <a:solidFill>
                    <a:schemeClr val="tx1"/>
                  </a:solidFill>
                  <a:latin typeface="Calibri" panose="020F0502020204030204" pitchFamily="34" charset="0"/>
                </a:rPr>
                <a:t>-Rahmenkonzept seit 10.10.2019,</a:t>
              </a:r>
            </a:p>
            <a:p>
              <a:r>
                <a:rPr lang="de-DE" sz="1200" dirty="0">
                  <a:solidFill>
                    <a:schemeClr val="tx1"/>
                  </a:solidFill>
                  <a:latin typeface="Calibri" panose="020F0502020204030204" pitchFamily="34" charset="0"/>
                </a:rPr>
                <a:t>Hauptausschuss des Bayer. Bezirketages</a:t>
              </a:r>
            </a:p>
          </p:txBody>
        </p:sp>
        <p:sp>
          <p:nvSpPr>
            <p:cNvPr id="40" name="Flussdiagramm: Zusammenführung 39"/>
            <p:cNvSpPr/>
            <p:nvPr/>
          </p:nvSpPr>
          <p:spPr>
            <a:xfrm>
              <a:off x="5315603" y="727076"/>
              <a:ext cx="612648" cy="612648"/>
            </a:xfrm>
            <a:prstGeom prst="flowChartSummingJunction">
              <a:avLst/>
            </a:prstGeom>
            <a:solidFill>
              <a:schemeClr val="bg1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000" dirty="0">
                  <a:solidFill>
                    <a:schemeClr val="accent3">
                      <a:lumMod val="75000"/>
                    </a:schemeClr>
                  </a:solidFill>
                </a:rPr>
                <a:t>ED</a:t>
              </a:r>
            </a:p>
          </p:txBody>
        </p:sp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A51CBDFC-AD81-49BB-B859-28AB44E86E24}"/>
              </a:ext>
            </a:extLst>
          </p:cNvPr>
          <p:cNvSpPr txBox="1"/>
          <p:nvPr/>
        </p:nvSpPr>
        <p:spPr>
          <a:xfrm rot="18381588">
            <a:off x="-235629" y="334087"/>
            <a:ext cx="1724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Selbsthilfe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5E2EBEE-72B7-4A98-BF54-1EFF022AC6C9}"/>
              </a:ext>
            </a:extLst>
          </p:cNvPr>
          <p:cNvSpPr txBox="1"/>
          <p:nvPr/>
        </p:nvSpPr>
        <p:spPr>
          <a:xfrm rot="2978218">
            <a:off x="7632977" y="573669"/>
            <a:ext cx="160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>
                <a:solidFill>
                  <a:schemeClr val="bg2">
                    <a:lumMod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Angehörige</a:t>
            </a:r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C4AA41FF-0A99-45FC-88A5-67E151355241}"/>
              </a:ext>
            </a:extLst>
          </p:cNvPr>
          <p:cNvGrpSpPr/>
          <p:nvPr/>
        </p:nvGrpSpPr>
        <p:grpSpPr>
          <a:xfrm>
            <a:off x="1202352" y="1481820"/>
            <a:ext cx="7643765" cy="4955344"/>
            <a:chOff x="1348868" y="1331128"/>
            <a:chExt cx="7643765" cy="4955344"/>
          </a:xfrm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56E1FF56-6DB0-454B-927E-9339DED1F5AF}"/>
                </a:ext>
              </a:extLst>
            </p:cNvPr>
            <p:cNvSpPr/>
            <p:nvPr/>
          </p:nvSpPr>
          <p:spPr>
            <a:xfrm>
              <a:off x="1348868" y="5053070"/>
              <a:ext cx="660584" cy="65900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ILS</a:t>
              </a: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1410C17B-65AF-47C4-A5D4-2FF8C720D754}"/>
                </a:ext>
              </a:extLst>
            </p:cNvPr>
            <p:cNvSpPr/>
            <p:nvPr/>
          </p:nvSpPr>
          <p:spPr>
            <a:xfrm>
              <a:off x="7885676" y="5317736"/>
              <a:ext cx="1106957" cy="96873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Weitere Akteure</a:t>
              </a:r>
            </a:p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ABW, Integrierte Versorgung…….</a:t>
              </a:r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15ADD6F1-C58C-4EA2-97EB-4280703FC454}"/>
                </a:ext>
              </a:extLst>
            </p:cNvPr>
            <p:cNvSpPr/>
            <p:nvPr/>
          </p:nvSpPr>
          <p:spPr>
            <a:xfrm>
              <a:off x="7079884" y="1331128"/>
              <a:ext cx="1009891" cy="74681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Andere Beratungsstellen</a:t>
              </a:r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AB489240-845A-44CE-93D5-6647329FD637}"/>
                </a:ext>
              </a:extLst>
            </p:cNvPr>
            <p:cNvSpPr/>
            <p:nvPr/>
          </p:nvSpPr>
          <p:spPr>
            <a:xfrm>
              <a:off x="6581783" y="5196153"/>
              <a:ext cx="784277" cy="7027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Not-fall-</a:t>
              </a:r>
              <a:r>
                <a:rPr lang="de-DE" sz="100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seel</a:t>
              </a:r>
              <a:r>
                <a:rPr lang="de-DE" sz="1000" dirty="0">
                  <a:solidFill>
                    <a:schemeClr val="tx1"/>
                  </a:solidFill>
                  <a:latin typeface="Calibri" panose="020F0502020204030204" pitchFamily="34" charset="0"/>
                </a:rPr>
                <a:t>-</a:t>
              </a:r>
              <a:r>
                <a:rPr lang="de-DE" sz="1000" dirty="0" err="1">
                  <a:solidFill>
                    <a:schemeClr val="tx1"/>
                  </a:solidFill>
                  <a:latin typeface="Calibri" panose="020F0502020204030204" pitchFamily="34" charset="0"/>
                </a:rPr>
                <a:t>sorger</a:t>
              </a:r>
              <a:endParaRPr lang="de-DE" sz="1000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46" name="Fußzeilenplatzhalter 2">
            <a:extLst>
              <a:ext uri="{FF2B5EF4-FFF2-40B4-BE49-F238E27FC236}">
                <a16:creationId xmlns:a16="http://schemas.microsoft.com/office/drawing/2014/main" id="{A3A35782-2409-42C3-9994-E96CE3BB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70008" y="6334363"/>
            <a:ext cx="3327648" cy="365125"/>
          </a:xfrm>
        </p:spPr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418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47"/>
    </mc:Choice>
    <mc:Fallback xmlns="">
      <p:transition spd="slow" advTm="188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B254BFF-1BB9-498F-A0B3-B692786A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040DB2C-B76A-4F99-BC70-2F869530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9" y="332656"/>
            <a:ext cx="9073142" cy="556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38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167DC97-1266-4C43-9EC3-A5D2D6E3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C46F63E-2252-42DF-B902-BB830FF2D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399741"/>
            <a:ext cx="9144000" cy="594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67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41392-F956-470B-A88A-983F8783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Bayernweite Arbeitsgruppen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4C3386-2DEC-45D2-A827-47E8E163C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beim Bayerischen Bezirketag:</a:t>
            </a:r>
          </a:p>
          <a:p>
            <a:pPr marL="0" lvl="0" indent="0">
              <a:buNone/>
            </a:pPr>
            <a:endParaRPr lang="de-DE" sz="18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	1. Arbeitstreffen Krisendienste der Bezirke</a:t>
            </a: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	2. Landesbegleitgremium	</a:t>
            </a: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	3. Kostenerstattungsvereinbarung mit dem StMGP für die Leitstelle</a:t>
            </a: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	4. StMGP – Überarbeitung der vorläufigen Verwaltungsvorschriften		5. AG Rahmenempfehlung	</a:t>
            </a: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	6. AG Dokumentation und Berichtswesen</a:t>
            </a: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	7. AG Telefonie		</a:t>
            </a: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	8. AG Öffentlichkeitsarbeit und Presseregeln</a:t>
            </a: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	9. Treffen der Leiter*innen der Leitstellen	</a:t>
            </a:r>
          </a:p>
          <a:p>
            <a:pPr marL="0" lvl="0" indent="0"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</a:rPr>
              <a:t>               10. Psychiatrieberichterstattung (zukünftig)		</a:t>
            </a:r>
          </a:p>
          <a:p>
            <a:pPr marL="400050" lvl="1" indent="0">
              <a:buNone/>
            </a:pPr>
            <a:r>
              <a:rPr lang="de-DE" sz="1600" dirty="0">
                <a:solidFill>
                  <a:prstClr val="black"/>
                </a:solidFill>
                <a:latin typeface="Calibri" panose="020F0502020204030204" pitchFamily="34" charset="0"/>
              </a:rPr>
              <a:t>		</a:t>
            </a:r>
          </a:p>
          <a:p>
            <a:pPr marL="0" indent="0">
              <a:buNone/>
            </a:pP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Multiplikatorenschulung – Schulungskonzept über Leitstelle – Schulungen für Leitstelle und Mobile Teams (Basis- Technik- Deeskalationsschulungen)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3350387-783B-4C2B-BC2B-CEEEB094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Psychiatriekoordination Anne-Katrin Jentsch                  26.11.2019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2399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|1.8|1.8|2.7|3.1"/>
</p:tagLst>
</file>

<file path=ppt/theme/theme1.xml><?xml version="1.0" encoding="utf-8"?>
<a:theme xmlns:a="http://schemas.openxmlformats.org/drawingml/2006/main" name="Bezirkslayou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zirks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zirkslayou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ezirkslay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Bezirkslayout</Template>
  <TotalTime>0</TotalTime>
  <Words>275</Words>
  <Application>Microsoft Office PowerPoint</Application>
  <PresentationFormat>Bildschirmpräsentation (4:3)</PresentationFormat>
  <Paragraphs>117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Wingdings</vt:lpstr>
      <vt:lpstr>Bezirkslayout</vt:lpstr>
      <vt:lpstr>1_Bezirkslayout</vt:lpstr>
      <vt:lpstr>Krisennetzwerk Unterfranken</vt:lpstr>
      <vt:lpstr>Vorbemerkungen</vt:lpstr>
      <vt:lpstr>Gesetzliche Normierungen</vt:lpstr>
      <vt:lpstr>2 Kernaufgaben</vt:lpstr>
      <vt:lpstr>  Krisennetzwerk Unterfranken </vt:lpstr>
      <vt:lpstr>PowerPoint-Präsentation</vt:lpstr>
      <vt:lpstr>PowerPoint-Präsentation</vt:lpstr>
      <vt:lpstr>Bayernweite Arbeitsgruppen</vt:lpstr>
    </vt:vector>
  </TitlesOfParts>
  <Company>Bezirk Unterfranken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Krisennetzwerk - Leitstelle</dc:title>
  <dc:creator>Anne-Katrin Jentsch</dc:creator>
  <cp:lastModifiedBy>Anne-Katrin Jentsch</cp:lastModifiedBy>
  <cp:revision>158</cp:revision>
  <cp:lastPrinted>2019-10-16T07:06:54Z</cp:lastPrinted>
  <dcterms:created xsi:type="dcterms:W3CDTF">2018-08-31T09:24:13Z</dcterms:created>
  <dcterms:modified xsi:type="dcterms:W3CDTF">2019-11-29T09:58:07Z</dcterms:modified>
</cp:coreProperties>
</file>