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75" r:id="rId3"/>
    <p:sldId id="273" r:id="rId4"/>
    <p:sldId id="287" r:id="rId5"/>
    <p:sldId id="257" r:id="rId6"/>
    <p:sldId id="285" r:id="rId7"/>
    <p:sldId id="298" r:id="rId8"/>
    <p:sldId id="296" r:id="rId9"/>
    <p:sldId id="300" r:id="rId10"/>
    <p:sldId id="286" r:id="rId11"/>
    <p:sldId id="276" r:id="rId12"/>
    <p:sldId id="277" r:id="rId13"/>
    <p:sldId id="280" r:id="rId14"/>
    <p:sldId id="283" r:id="rId15"/>
    <p:sldId id="278" r:id="rId16"/>
    <p:sldId id="288" r:id="rId17"/>
    <p:sldId id="281" r:id="rId18"/>
    <p:sldId id="290" r:id="rId19"/>
    <p:sldId id="292" r:id="rId20"/>
    <p:sldId id="282" r:id="rId21"/>
    <p:sldId id="295" r:id="rId22"/>
    <p:sldId id="293" r:id="rId23"/>
    <p:sldId id="291" r:id="rId24"/>
  </p:sldIdLst>
  <p:sldSz cx="9144000" cy="6858000" type="screen4x3"/>
  <p:notesSz cx="6648450" cy="97742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11E9441-460D-4938-BC90-5A8977A41AF8}">
          <p14:sldIdLst>
            <p14:sldId id="256"/>
            <p14:sldId id="275"/>
            <p14:sldId id="273"/>
            <p14:sldId id="287"/>
            <p14:sldId id="257"/>
            <p14:sldId id="285"/>
            <p14:sldId id="298"/>
            <p14:sldId id="296"/>
            <p14:sldId id="300"/>
            <p14:sldId id="286"/>
            <p14:sldId id="276"/>
            <p14:sldId id="277"/>
            <p14:sldId id="280"/>
            <p14:sldId id="283"/>
            <p14:sldId id="278"/>
            <p14:sldId id="288"/>
            <p14:sldId id="281"/>
            <p14:sldId id="290"/>
            <p14:sldId id="292"/>
            <p14:sldId id="282"/>
            <p14:sldId id="295"/>
            <p14:sldId id="293"/>
            <p14:sldId id="291"/>
          </p14:sldIdLst>
        </p14:section>
        <p14:section name="Abschnitt ohne Titel" id="{0B4CCC21-55CB-4665-9F3F-D8E51BC58FC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89855" autoAdjust="0"/>
  </p:normalViewPr>
  <p:slideViewPr>
    <p:cSldViewPr>
      <p:cViewPr varScale="1">
        <p:scale>
          <a:sx n="127" d="100"/>
          <a:sy n="127" d="100"/>
        </p:scale>
        <p:origin x="1176"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Umsetzung</c:v>
                </c:pt>
              </c:strCache>
            </c:strRef>
          </c:tx>
          <c:spPr>
            <a:solidFill>
              <a:schemeClr val="accent1"/>
            </a:solidFill>
            <a:ln>
              <a:noFill/>
            </a:ln>
            <a:effectLst/>
          </c:spPr>
          <c:invertIfNegative val="0"/>
          <c:cat>
            <c:strRef>
              <c:f>Tabelle1!$A$2:$A$4</c:f>
              <c:strCache>
                <c:ptCount val="3"/>
                <c:pt idx="0">
                  <c:v>Leitstelle</c:v>
                </c:pt>
                <c:pt idx="1">
                  <c:v>Mobile Teams</c:v>
                </c:pt>
                <c:pt idx="2">
                  <c:v>Netzwerk</c:v>
                </c:pt>
              </c:strCache>
            </c:strRef>
          </c:cat>
          <c:val>
            <c:numRef>
              <c:f>Tabelle1!$B$2:$B$4</c:f>
              <c:numCache>
                <c:formatCode>General</c:formatCode>
                <c:ptCount val="3"/>
                <c:pt idx="0">
                  <c:v>0.1</c:v>
                </c:pt>
                <c:pt idx="1">
                  <c:v>0.01</c:v>
                </c:pt>
                <c:pt idx="2">
                  <c:v>1</c:v>
                </c:pt>
              </c:numCache>
            </c:numRef>
          </c:val>
          <c:extLst>
            <c:ext xmlns:c16="http://schemas.microsoft.com/office/drawing/2014/chart" uri="{C3380CC4-5D6E-409C-BE32-E72D297353CC}">
              <c16:uniqueId val="{00000000-E176-4AB0-A33C-DAF6027BC70C}"/>
            </c:ext>
          </c:extLst>
        </c:ser>
        <c:ser>
          <c:idx val="1"/>
          <c:order val="1"/>
          <c:tx>
            <c:strRef>
              <c:f>Tabelle1!$C$1</c:f>
              <c:strCache>
                <c:ptCount val="1"/>
                <c:pt idx="0">
                  <c:v>Beschlussfassung</c:v>
                </c:pt>
              </c:strCache>
            </c:strRef>
          </c:tx>
          <c:spPr>
            <a:solidFill>
              <a:schemeClr val="accent2"/>
            </a:solidFill>
            <a:ln>
              <a:noFill/>
            </a:ln>
            <a:effectLst/>
          </c:spPr>
          <c:invertIfNegative val="0"/>
          <c:cat>
            <c:strRef>
              <c:f>Tabelle1!$A$2:$A$4</c:f>
              <c:strCache>
                <c:ptCount val="3"/>
                <c:pt idx="0">
                  <c:v>Leitstelle</c:v>
                </c:pt>
                <c:pt idx="1">
                  <c:v>Mobile Teams</c:v>
                </c:pt>
                <c:pt idx="2">
                  <c:v>Netzwerk</c:v>
                </c:pt>
              </c:strCache>
            </c:strRef>
          </c:cat>
          <c:val>
            <c:numRef>
              <c:f>Tabelle1!$C$2:$C$4</c:f>
              <c:numCache>
                <c:formatCode>General</c:formatCode>
                <c:ptCount val="3"/>
                <c:pt idx="0">
                  <c:v>3</c:v>
                </c:pt>
                <c:pt idx="1">
                  <c:v>0.2</c:v>
                </c:pt>
              </c:numCache>
            </c:numRef>
          </c:val>
          <c:extLst>
            <c:ext xmlns:c16="http://schemas.microsoft.com/office/drawing/2014/chart" uri="{C3380CC4-5D6E-409C-BE32-E72D297353CC}">
              <c16:uniqueId val="{00000001-E176-4AB0-A33C-DAF6027BC70C}"/>
            </c:ext>
          </c:extLst>
        </c:ser>
        <c:ser>
          <c:idx val="2"/>
          <c:order val="2"/>
          <c:tx>
            <c:strRef>
              <c:f>Tabelle1!$D$1</c:f>
              <c:strCache>
                <c:ptCount val="1"/>
                <c:pt idx="0">
                  <c:v>in Vorbereitung</c:v>
                </c:pt>
              </c:strCache>
            </c:strRef>
          </c:tx>
          <c:spPr>
            <a:solidFill>
              <a:schemeClr val="accent3"/>
            </a:solidFill>
            <a:ln>
              <a:noFill/>
            </a:ln>
            <a:effectLst/>
          </c:spPr>
          <c:invertIfNegative val="0"/>
          <c:cat>
            <c:strRef>
              <c:f>Tabelle1!$A$2:$A$4</c:f>
              <c:strCache>
                <c:ptCount val="3"/>
                <c:pt idx="0">
                  <c:v>Leitstelle</c:v>
                </c:pt>
                <c:pt idx="1">
                  <c:v>Mobile Teams</c:v>
                </c:pt>
                <c:pt idx="2">
                  <c:v>Netzwerk</c:v>
                </c:pt>
              </c:strCache>
            </c:strRef>
          </c:cat>
          <c:val>
            <c:numRef>
              <c:f>Tabelle1!$D$2:$D$4</c:f>
              <c:numCache>
                <c:formatCode>General</c:formatCode>
                <c:ptCount val="3"/>
                <c:pt idx="0">
                  <c:v>3</c:v>
                </c:pt>
                <c:pt idx="1">
                  <c:v>1</c:v>
                </c:pt>
                <c:pt idx="2">
                  <c:v>1</c:v>
                </c:pt>
              </c:numCache>
            </c:numRef>
          </c:val>
          <c:extLst>
            <c:ext xmlns:c16="http://schemas.microsoft.com/office/drawing/2014/chart" uri="{C3380CC4-5D6E-409C-BE32-E72D297353CC}">
              <c16:uniqueId val="{00000002-E176-4AB0-A33C-DAF6027BC70C}"/>
            </c:ext>
          </c:extLst>
        </c:ser>
        <c:dLbls>
          <c:showLegendKey val="0"/>
          <c:showVal val="0"/>
          <c:showCatName val="0"/>
          <c:showSerName val="0"/>
          <c:showPercent val="0"/>
          <c:showBubbleSize val="0"/>
        </c:dLbls>
        <c:gapWidth val="182"/>
        <c:axId val="526160280"/>
        <c:axId val="526156672"/>
      </c:barChart>
      <c:catAx>
        <c:axId val="526160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26156672"/>
        <c:crosses val="autoZero"/>
        <c:auto val="1"/>
        <c:lblAlgn val="ctr"/>
        <c:lblOffset val="100"/>
        <c:noMultiLvlLbl val="0"/>
      </c:catAx>
      <c:valAx>
        <c:axId val="526156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2616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0995" cy="488712"/>
          </a:xfrm>
          <a:prstGeom prst="rect">
            <a:avLst/>
          </a:prstGeom>
        </p:spPr>
        <p:txBody>
          <a:bodyPr vert="horz" lIns="89785" tIns="44892" rIns="89785" bIns="44892" rtlCol="0"/>
          <a:lstStyle>
            <a:lvl1pPr algn="l">
              <a:defRPr sz="1200"/>
            </a:lvl1pPr>
          </a:lstStyle>
          <a:p>
            <a:endParaRPr lang="de-DE"/>
          </a:p>
        </p:txBody>
      </p:sp>
      <p:sp>
        <p:nvSpPr>
          <p:cNvPr id="3" name="Datumsplatzhalter 2"/>
          <p:cNvSpPr>
            <a:spLocks noGrp="1"/>
          </p:cNvSpPr>
          <p:nvPr>
            <p:ph type="dt" sz="quarter" idx="1"/>
          </p:nvPr>
        </p:nvSpPr>
        <p:spPr>
          <a:xfrm>
            <a:off x="3765917" y="0"/>
            <a:ext cx="2880995" cy="488712"/>
          </a:xfrm>
          <a:prstGeom prst="rect">
            <a:avLst/>
          </a:prstGeom>
        </p:spPr>
        <p:txBody>
          <a:bodyPr vert="horz" lIns="89785" tIns="44892" rIns="89785" bIns="44892" rtlCol="0"/>
          <a:lstStyle>
            <a:lvl1pPr algn="r">
              <a:defRPr sz="1200"/>
            </a:lvl1pPr>
          </a:lstStyle>
          <a:p>
            <a:fld id="{05D061DA-2256-430C-A3F3-7F09450AAEC9}" type="datetimeFigureOut">
              <a:rPr lang="de-DE" smtClean="0"/>
              <a:t>24.05.2019</a:t>
            </a:fld>
            <a:endParaRPr lang="de-DE"/>
          </a:p>
        </p:txBody>
      </p:sp>
      <p:sp>
        <p:nvSpPr>
          <p:cNvPr id="4" name="Fußzeilenplatzhalter 3"/>
          <p:cNvSpPr>
            <a:spLocks noGrp="1"/>
          </p:cNvSpPr>
          <p:nvPr>
            <p:ph type="ftr" sz="quarter" idx="2"/>
          </p:nvPr>
        </p:nvSpPr>
        <p:spPr>
          <a:xfrm>
            <a:off x="0" y="9283829"/>
            <a:ext cx="2880995" cy="488712"/>
          </a:xfrm>
          <a:prstGeom prst="rect">
            <a:avLst/>
          </a:prstGeom>
        </p:spPr>
        <p:txBody>
          <a:bodyPr vert="horz" lIns="89785" tIns="44892" rIns="89785" bIns="44892" rtlCol="0" anchor="b"/>
          <a:lstStyle>
            <a:lvl1pPr algn="l">
              <a:defRPr sz="1200"/>
            </a:lvl1pPr>
          </a:lstStyle>
          <a:p>
            <a:endParaRPr lang="de-DE"/>
          </a:p>
        </p:txBody>
      </p:sp>
      <p:sp>
        <p:nvSpPr>
          <p:cNvPr id="5" name="Foliennummernplatzhalter 4"/>
          <p:cNvSpPr>
            <a:spLocks noGrp="1"/>
          </p:cNvSpPr>
          <p:nvPr>
            <p:ph type="sldNum" sz="quarter" idx="3"/>
          </p:nvPr>
        </p:nvSpPr>
        <p:spPr>
          <a:xfrm>
            <a:off x="3765917" y="9283829"/>
            <a:ext cx="2880995" cy="488712"/>
          </a:xfrm>
          <a:prstGeom prst="rect">
            <a:avLst/>
          </a:prstGeom>
        </p:spPr>
        <p:txBody>
          <a:bodyPr vert="horz" lIns="89785" tIns="44892" rIns="89785" bIns="44892" rtlCol="0" anchor="b"/>
          <a:lstStyle>
            <a:lvl1pPr algn="r">
              <a:defRPr sz="1200"/>
            </a:lvl1pPr>
          </a:lstStyle>
          <a:p>
            <a:fld id="{6E142A06-5A9B-42F3-9BDF-25CC542BD879}" type="slidenum">
              <a:rPr lang="de-DE" smtClean="0"/>
              <a:t>‹Nr.›</a:t>
            </a:fld>
            <a:endParaRPr lang="de-DE"/>
          </a:p>
        </p:txBody>
      </p:sp>
    </p:spTree>
    <p:extLst>
      <p:ext uri="{BB962C8B-B14F-4D97-AF65-F5344CB8AC3E}">
        <p14:creationId xmlns:p14="http://schemas.microsoft.com/office/powerpoint/2010/main" val="3074173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0995" cy="488712"/>
          </a:xfrm>
          <a:prstGeom prst="rect">
            <a:avLst/>
          </a:prstGeom>
        </p:spPr>
        <p:txBody>
          <a:bodyPr vert="horz" lIns="89785" tIns="44892" rIns="89785" bIns="44892" rtlCol="0"/>
          <a:lstStyle>
            <a:lvl1pPr algn="l">
              <a:defRPr sz="1200"/>
            </a:lvl1pPr>
          </a:lstStyle>
          <a:p>
            <a:endParaRPr lang="de-DE"/>
          </a:p>
        </p:txBody>
      </p:sp>
      <p:sp>
        <p:nvSpPr>
          <p:cNvPr id="3" name="Datumsplatzhalter 2"/>
          <p:cNvSpPr>
            <a:spLocks noGrp="1"/>
          </p:cNvSpPr>
          <p:nvPr>
            <p:ph type="dt" idx="1"/>
          </p:nvPr>
        </p:nvSpPr>
        <p:spPr>
          <a:xfrm>
            <a:off x="3765917" y="0"/>
            <a:ext cx="2880995" cy="488712"/>
          </a:xfrm>
          <a:prstGeom prst="rect">
            <a:avLst/>
          </a:prstGeom>
        </p:spPr>
        <p:txBody>
          <a:bodyPr vert="horz" lIns="89785" tIns="44892" rIns="89785" bIns="44892" rtlCol="0"/>
          <a:lstStyle>
            <a:lvl1pPr algn="r">
              <a:defRPr sz="1200"/>
            </a:lvl1pPr>
          </a:lstStyle>
          <a:p>
            <a:fld id="{45390620-A7A7-43AB-8750-94F5F0A1024E}" type="datetimeFigureOut">
              <a:rPr lang="de-DE" smtClean="0"/>
              <a:t>24.05.2019</a:t>
            </a:fld>
            <a:endParaRPr lang="de-DE"/>
          </a:p>
        </p:txBody>
      </p:sp>
      <p:sp>
        <p:nvSpPr>
          <p:cNvPr id="4" name="Folienbildplatzhalter 3"/>
          <p:cNvSpPr>
            <a:spLocks noGrp="1" noRot="1" noChangeAspect="1"/>
          </p:cNvSpPr>
          <p:nvPr>
            <p:ph type="sldImg" idx="2"/>
          </p:nvPr>
        </p:nvSpPr>
        <p:spPr>
          <a:xfrm>
            <a:off x="881063" y="733425"/>
            <a:ext cx="4886325" cy="3665538"/>
          </a:xfrm>
          <a:prstGeom prst="rect">
            <a:avLst/>
          </a:prstGeom>
          <a:noFill/>
          <a:ln w="12700">
            <a:solidFill>
              <a:prstClr val="black"/>
            </a:solidFill>
          </a:ln>
        </p:spPr>
        <p:txBody>
          <a:bodyPr vert="horz" lIns="89785" tIns="44892" rIns="89785" bIns="44892" rtlCol="0" anchor="ctr"/>
          <a:lstStyle/>
          <a:p>
            <a:endParaRPr lang="de-DE"/>
          </a:p>
        </p:txBody>
      </p:sp>
      <p:sp>
        <p:nvSpPr>
          <p:cNvPr id="5" name="Notizenplatzhalter 4"/>
          <p:cNvSpPr>
            <a:spLocks noGrp="1"/>
          </p:cNvSpPr>
          <p:nvPr>
            <p:ph type="body" sz="quarter" idx="3"/>
          </p:nvPr>
        </p:nvSpPr>
        <p:spPr>
          <a:xfrm>
            <a:off x="664845" y="4642763"/>
            <a:ext cx="5318760" cy="4398407"/>
          </a:xfrm>
          <a:prstGeom prst="rect">
            <a:avLst/>
          </a:prstGeom>
        </p:spPr>
        <p:txBody>
          <a:bodyPr vert="horz" lIns="89785" tIns="44892" rIns="89785" bIns="44892"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283829"/>
            <a:ext cx="2880995" cy="488712"/>
          </a:xfrm>
          <a:prstGeom prst="rect">
            <a:avLst/>
          </a:prstGeom>
        </p:spPr>
        <p:txBody>
          <a:bodyPr vert="horz" lIns="89785" tIns="44892" rIns="89785" bIns="44892" rtlCol="0" anchor="b"/>
          <a:lstStyle>
            <a:lvl1pPr algn="l">
              <a:defRPr sz="1200"/>
            </a:lvl1pPr>
          </a:lstStyle>
          <a:p>
            <a:endParaRPr lang="de-DE"/>
          </a:p>
        </p:txBody>
      </p:sp>
      <p:sp>
        <p:nvSpPr>
          <p:cNvPr id="7" name="Foliennummernplatzhalter 6"/>
          <p:cNvSpPr>
            <a:spLocks noGrp="1"/>
          </p:cNvSpPr>
          <p:nvPr>
            <p:ph type="sldNum" sz="quarter" idx="5"/>
          </p:nvPr>
        </p:nvSpPr>
        <p:spPr>
          <a:xfrm>
            <a:off x="3765917" y="9283829"/>
            <a:ext cx="2880995" cy="488712"/>
          </a:xfrm>
          <a:prstGeom prst="rect">
            <a:avLst/>
          </a:prstGeom>
        </p:spPr>
        <p:txBody>
          <a:bodyPr vert="horz" lIns="89785" tIns="44892" rIns="89785" bIns="44892" rtlCol="0" anchor="b"/>
          <a:lstStyle>
            <a:lvl1pPr algn="r">
              <a:defRPr sz="1200"/>
            </a:lvl1pPr>
          </a:lstStyle>
          <a:p>
            <a:fld id="{21358C51-E0A6-4058-8440-14FB05F34E17}" type="slidenum">
              <a:rPr lang="de-DE" smtClean="0"/>
              <a:t>‹Nr.›</a:t>
            </a:fld>
            <a:endParaRPr lang="de-DE"/>
          </a:p>
        </p:txBody>
      </p:sp>
    </p:spTree>
    <p:extLst>
      <p:ext uri="{BB962C8B-B14F-4D97-AF65-F5344CB8AC3E}">
        <p14:creationId xmlns:p14="http://schemas.microsoft.com/office/powerpoint/2010/main" val="11186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358C51-E0A6-4058-8440-14FB05F34E17}" type="slidenum">
              <a:rPr lang="de-DE" smtClean="0"/>
              <a:t>7</a:t>
            </a:fld>
            <a:endParaRPr lang="de-DE"/>
          </a:p>
        </p:txBody>
      </p:sp>
    </p:spTree>
    <p:extLst>
      <p:ext uri="{BB962C8B-B14F-4D97-AF65-F5344CB8AC3E}">
        <p14:creationId xmlns:p14="http://schemas.microsoft.com/office/powerpoint/2010/main" val="355930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358C51-E0A6-4058-8440-14FB05F34E17}" type="slidenum">
              <a:rPr lang="de-DE" smtClean="0"/>
              <a:t>22</a:t>
            </a:fld>
            <a:endParaRPr lang="de-DE"/>
          </a:p>
        </p:txBody>
      </p:sp>
    </p:spTree>
    <p:extLst>
      <p:ext uri="{BB962C8B-B14F-4D97-AF65-F5344CB8AC3E}">
        <p14:creationId xmlns:p14="http://schemas.microsoft.com/office/powerpoint/2010/main" val="1666655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344" y="476672"/>
            <a:ext cx="2476152" cy="793240"/>
          </a:xfrm>
          <a:prstGeom prst="rect">
            <a:avLst/>
          </a:prstGeom>
        </p:spPr>
      </p:pic>
      <p:sp>
        <p:nvSpPr>
          <p:cNvPr id="8" name="Datumsplatzhalter 3"/>
          <p:cNvSpPr>
            <a:spLocks noGrp="1"/>
          </p:cNvSpPr>
          <p:nvPr>
            <p:ph type="dt" sz="half" idx="10"/>
          </p:nvPr>
        </p:nvSpPr>
        <p:spPr>
          <a:xfrm>
            <a:off x="2973864" y="6334363"/>
            <a:ext cx="1197968" cy="365125"/>
          </a:xfrm>
          <a:prstGeom prst="rect">
            <a:avLst/>
          </a:prstGeom>
        </p:spPr>
        <p:txBody>
          <a:bodyPr/>
          <a:lstStyle/>
          <a:p>
            <a:fld id="{3B6412E9-F8CD-480B-B2F1-8546007C04E5}" type="datetime1">
              <a:rPr lang="de-DE" smtClean="0"/>
              <a:t>24.05.2019</a:t>
            </a:fld>
            <a:endParaRPr lang="de-DE" dirty="0"/>
          </a:p>
        </p:txBody>
      </p:sp>
      <p:sp>
        <p:nvSpPr>
          <p:cNvPr id="9" name="Fußzeilenplatzhalter 4"/>
          <p:cNvSpPr>
            <a:spLocks noGrp="1"/>
          </p:cNvSpPr>
          <p:nvPr>
            <p:ph type="ftr" sz="quarter" idx="11"/>
          </p:nvPr>
        </p:nvSpPr>
        <p:spPr>
          <a:xfrm>
            <a:off x="4270008" y="6334363"/>
            <a:ext cx="3327648" cy="365125"/>
          </a:xfrm>
          <a:prstGeom prst="rect">
            <a:avLst/>
          </a:prstGeom>
        </p:spPr>
        <p:txBody>
          <a:bodyPr/>
          <a:lstStyle/>
          <a:p>
            <a:r>
              <a:rPr lang="de-DE"/>
              <a:t>Psychiatriekoordination Anne-Katrin Jentsch                  30.04.2019</a:t>
            </a:r>
            <a:endParaRPr lang="de-DE" dirty="0"/>
          </a:p>
        </p:txBody>
      </p:sp>
      <p:sp>
        <p:nvSpPr>
          <p:cNvPr id="10" name="Foliennummernplatzhalter 5"/>
          <p:cNvSpPr>
            <a:spLocks noGrp="1"/>
          </p:cNvSpPr>
          <p:nvPr>
            <p:ph type="sldNum" sz="quarter" idx="12"/>
          </p:nvPr>
        </p:nvSpPr>
        <p:spPr>
          <a:xfrm>
            <a:off x="7885688" y="6334363"/>
            <a:ext cx="871409" cy="365125"/>
          </a:xfrm>
          <a:prstGeom prst="rect">
            <a:avLst/>
          </a:prstGeom>
        </p:spPr>
        <p:txBody>
          <a:bodyPr/>
          <a:lstStyle/>
          <a:p>
            <a:fld id="{2042DECB-1354-4511-8363-1569A51C62B4}" type="slidenum">
              <a:rPr lang="de-DE" smtClean="0"/>
              <a:t>‹Nr.›</a:t>
            </a:fld>
            <a:endParaRPr lang="de-DE"/>
          </a:p>
        </p:txBody>
      </p:sp>
    </p:spTree>
    <p:extLst>
      <p:ext uri="{BB962C8B-B14F-4D97-AF65-F5344CB8AC3E}">
        <p14:creationId xmlns:p14="http://schemas.microsoft.com/office/powerpoint/2010/main" val="410125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a:xfrm>
            <a:off x="2973864" y="6334363"/>
            <a:ext cx="1197968" cy="365125"/>
          </a:xfrm>
          <a:prstGeom prst="rect">
            <a:avLst/>
          </a:prstGeom>
        </p:spPr>
        <p:txBody>
          <a:bodyPr/>
          <a:lstStyle/>
          <a:p>
            <a:fld id="{547D8143-1747-4094-8BB6-E96C8533F9D7}" type="datetime1">
              <a:rPr lang="de-DE" smtClean="0"/>
              <a:t>24.05.2019</a:t>
            </a:fld>
            <a:endParaRPr lang="de-DE" dirty="0"/>
          </a:p>
        </p:txBody>
      </p:sp>
      <p:sp>
        <p:nvSpPr>
          <p:cNvPr id="8" name="Fußzeilenplatzhalter 4"/>
          <p:cNvSpPr>
            <a:spLocks noGrp="1"/>
          </p:cNvSpPr>
          <p:nvPr>
            <p:ph type="ftr" sz="quarter" idx="11"/>
          </p:nvPr>
        </p:nvSpPr>
        <p:spPr>
          <a:xfrm>
            <a:off x="4270008" y="6334363"/>
            <a:ext cx="3327648" cy="365125"/>
          </a:xfrm>
          <a:prstGeom prst="rect">
            <a:avLst/>
          </a:prstGeom>
        </p:spPr>
        <p:txBody>
          <a:bodyPr/>
          <a:lstStyle/>
          <a:p>
            <a:r>
              <a:rPr lang="de-DE"/>
              <a:t>Psychiatriekoordination Anne-Katrin Jentsch                  30.04.2019</a:t>
            </a:r>
            <a:endParaRPr lang="de-DE" dirty="0"/>
          </a:p>
        </p:txBody>
      </p:sp>
      <p:sp>
        <p:nvSpPr>
          <p:cNvPr id="9" name="Foliennummernplatzhalter 5"/>
          <p:cNvSpPr>
            <a:spLocks noGrp="1"/>
          </p:cNvSpPr>
          <p:nvPr>
            <p:ph type="sldNum" sz="quarter" idx="12"/>
          </p:nvPr>
        </p:nvSpPr>
        <p:spPr>
          <a:xfrm>
            <a:off x="7885688" y="6334363"/>
            <a:ext cx="871409" cy="365125"/>
          </a:xfrm>
          <a:prstGeom prst="rect">
            <a:avLst/>
          </a:prstGeom>
        </p:spPr>
        <p:txBody>
          <a:bodyPr/>
          <a:lstStyle/>
          <a:p>
            <a:fld id="{2042DECB-1354-4511-8363-1569A51C62B4}" type="slidenum">
              <a:rPr lang="de-DE" smtClean="0"/>
              <a:t>‹Nr.›</a:t>
            </a:fld>
            <a:endParaRPr lang="de-DE"/>
          </a:p>
        </p:txBody>
      </p:sp>
    </p:spTree>
    <p:extLst>
      <p:ext uri="{BB962C8B-B14F-4D97-AF65-F5344CB8AC3E}">
        <p14:creationId xmlns:p14="http://schemas.microsoft.com/office/powerpoint/2010/main" val="404344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a:xfrm>
            <a:off x="2973864" y="6334363"/>
            <a:ext cx="1197968" cy="365125"/>
          </a:xfrm>
          <a:prstGeom prst="rect">
            <a:avLst/>
          </a:prstGeom>
        </p:spPr>
        <p:txBody>
          <a:bodyPr/>
          <a:lstStyle/>
          <a:p>
            <a:fld id="{DA560B1D-2DAD-4CC2-A004-5DAF04777C36}" type="datetime1">
              <a:rPr lang="de-DE" smtClean="0"/>
              <a:t>24.05.2019</a:t>
            </a:fld>
            <a:endParaRPr lang="de-DE" dirty="0"/>
          </a:p>
        </p:txBody>
      </p:sp>
      <p:sp>
        <p:nvSpPr>
          <p:cNvPr id="8" name="Fußzeilenplatzhalter 4"/>
          <p:cNvSpPr>
            <a:spLocks noGrp="1"/>
          </p:cNvSpPr>
          <p:nvPr>
            <p:ph type="ftr" sz="quarter" idx="11"/>
          </p:nvPr>
        </p:nvSpPr>
        <p:spPr>
          <a:xfrm>
            <a:off x="4270008" y="6334363"/>
            <a:ext cx="3327648" cy="365125"/>
          </a:xfrm>
          <a:prstGeom prst="rect">
            <a:avLst/>
          </a:prstGeom>
        </p:spPr>
        <p:txBody>
          <a:bodyPr/>
          <a:lstStyle/>
          <a:p>
            <a:r>
              <a:rPr lang="de-DE"/>
              <a:t>Psychiatriekoordination Anne-Katrin Jentsch                  30.04.2019</a:t>
            </a:r>
            <a:endParaRPr lang="de-DE" dirty="0"/>
          </a:p>
        </p:txBody>
      </p:sp>
      <p:sp>
        <p:nvSpPr>
          <p:cNvPr id="9" name="Foliennummernplatzhalter 5"/>
          <p:cNvSpPr>
            <a:spLocks noGrp="1"/>
          </p:cNvSpPr>
          <p:nvPr>
            <p:ph type="sldNum" sz="quarter" idx="12"/>
          </p:nvPr>
        </p:nvSpPr>
        <p:spPr>
          <a:xfrm>
            <a:off x="7885688" y="6334363"/>
            <a:ext cx="871409" cy="365125"/>
          </a:xfrm>
          <a:prstGeom prst="rect">
            <a:avLst/>
          </a:prstGeom>
        </p:spPr>
        <p:txBody>
          <a:bodyPr/>
          <a:lstStyle/>
          <a:p>
            <a:fld id="{2042DECB-1354-4511-8363-1569A51C62B4}" type="slidenum">
              <a:rPr lang="de-DE" smtClean="0"/>
              <a:t>‹Nr.›</a:t>
            </a:fld>
            <a:endParaRPr lang="de-DE"/>
          </a:p>
        </p:txBody>
      </p:sp>
    </p:spTree>
    <p:extLst>
      <p:ext uri="{BB962C8B-B14F-4D97-AF65-F5344CB8AC3E}">
        <p14:creationId xmlns:p14="http://schemas.microsoft.com/office/powerpoint/2010/main" val="24609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2973864" y="6334363"/>
            <a:ext cx="1197968" cy="365125"/>
          </a:xfrm>
          <a:prstGeom prst="rect">
            <a:avLst/>
          </a:prstGeom>
        </p:spPr>
        <p:txBody>
          <a:bodyPr/>
          <a:lstStyle/>
          <a:p>
            <a:fld id="{7ACF10E1-2FC0-443F-8560-025B96591014}" type="datetime1">
              <a:rPr lang="de-DE" smtClean="0"/>
              <a:t>24.05.2019</a:t>
            </a:fld>
            <a:endParaRPr lang="de-DE" dirty="0"/>
          </a:p>
        </p:txBody>
      </p:sp>
      <p:sp>
        <p:nvSpPr>
          <p:cNvPr id="5" name="Fußzeilenplatzhalter 4"/>
          <p:cNvSpPr>
            <a:spLocks noGrp="1"/>
          </p:cNvSpPr>
          <p:nvPr>
            <p:ph type="ftr" sz="quarter" idx="11"/>
          </p:nvPr>
        </p:nvSpPr>
        <p:spPr>
          <a:xfrm>
            <a:off x="4270008" y="6334363"/>
            <a:ext cx="3327648" cy="365125"/>
          </a:xfrm>
          <a:prstGeom prst="rect">
            <a:avLst/>
          </a:prstGeom>
        </p:spPr>
        <p:txBody>
          <a:bodyPr/>
          <a:lstStyle/>
          <a:p>
            <a:r>
              <a:rPr lang="de-DE"/>
              <a:t>Psychiatriekoordination Anne-Katrin Jentsch                  30.04.2019</a:t>
            </a:r>
            <a:endParaRPr lang="de-DE" dirty="0"/>
          </a:p>
        </p:txBody>
      </p:sp>
      <p:sp>
        <p:nvSpPr>
          <p:cNvPr id="6" name="Foliennummernplatzhalter 5"/>
          <p:cNvSpPr>
            <a:spLocks noGrp="1"/>
          </p:cNvSpPr>
          <p:nvPr>
            <p:ph type="sldNum" sz="quarter" idx="12"/>
          </p:nvPr>
        </p:nvSpPr>
        <p:spPr>
          <a:xfrm>
            <a:off x="7885688" y="6334363"/>
            <a:ext cx="871409" cy="365125"/>
          </a:xfrm>
          <a:prstGeom prst="rect">
            <a:avLst/>
          </a:prstGeom>
        </p:spPr>
        <p:txBody>
          <a:bodyPr/>
          <a:lstStyle/>
          <a:p>
            <a:fld id="{2042DECB-1354-4511-8363-1569A51C62B4}"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6262675"/>
            <a:ext cx="1296143" cy="436813"/>
          </a:xfrm>
          <a:prstGeom prst="rect">
            <a:avLst/>
          </a:prstGeom>
        </p:spPr>
      </p:pic>
    </p:spTree>
    <p:extLst>
      <p:ext uri="{BB962C8B-B14F-4D97-AF65-F5344CB8AC3E}">
        <p14:creationId xmlns:p14="http://schemas.microsoft.com/office/powerpoint/2010/main" val="171048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7" name="Datumsplatzhalter 3"/>
          <p:cNvSpPr>
            <a:spLocks noGrp="1"/>
          </p:cNvSpPr>
          <p:nvPr>
            <p:ph type="dt" sz="half" idx="10"/>
          </p:nvPr>
        </p:nvSpPr>
        <p:spPr>
          <a:xfrm>
            <a:off x="2973864" y="6334363"/>
            <a:ext cx="1197968" cy="365125"/>
          </a:xfrm>
          <a:prstGeom prst="rect">
            <a:avLst/>
          </a:prstGeom>
        </p:spPr>
        <p:txBody>
          <a:bodyPr/>
          <a:lstStyle/>
          <a:p>
            <a:fld id="{4BA41535-2AF6-4E56-86C4-FAD3B7E8A2ED}" type="datetime1">
              <a:rPr lang="de-DE" smtClean="0"/>
              <a:t>24.05.2019</a:t>
            </a:fld>
            <a:endParaRPr lang="de-DE" dirty="0"/>
          </a:p>
        </p:txBody>
      </p:sp>
      <p:sp>
        <p:nvSpPr>
          <p:cNvPr id="8" name="Fußzeilenplatzhalter 4"/>
          <p:cNvSpPr>
            <a:spLocks noGrp="1"/>
          </p:cNvSpPr>
          <p:nvPr>
            <p:ph type="ftr" sz="quarter" idx="11"/>
          </p:nvPr>
        </p:nvSpPr>
        <p:spPr>
          <a:xfrm>
            <a:off x="4270008" y="6334363"/>
            <a:ext cx="3327648" cy="365125"/>
          </a:xfrm>
          <a:prstGeom prst="rect">
            <a:avLst/>
          </a:prstGeom>
        </p:spPr>
        <p:txBody>
          <a:bodyPr/>
          <a:lstStyle/>
          <a:p>
            <a:r>
              <a:rPr lang="de-DE"/>
              <a:t>Psychiatriekoordination Anne-Katrin Jentsch                  30.04.2019</a:t>
            </a:r>
            <a:endParaRPr lang="de-DE" dirty="0"/>
          </a:p>
        </p:txBody>
      </p:sp>
      <p:sp>
        <p:nvSpPr>
          <p:cNvPr id="9" name="Foliennummernplatzhalter 5"/>
          <p:cNvSpPr>
            <a:spLocks noGrp="1"/>
          </p:cNvSpPr>
          <p:nvPr>
            <p:ph type="sldNum" sz="quarter" idx="12"/>
          </p:nvPr>
        </p:nvSpPr>
        <p:spPr>
          <a:xfrm>
            <a:off x="7885688" y="6334363"/>
            <a:ext cx="871409" cy="365125"/>
          </a:xfrm>
          <a:prstGeom prst="rect">
            <a:avLst/>
          </a:prstGeom>
        </p:spPr>
        <p:txBody>
          <a:bodyPr/>
          <a:lstStyle/>
          <a:p>
            <a:fld id="{2042DECB-1354-4511-8363-1569A51C62B4}" type="slidenum">
              <a:rPr lang="de-DE" smtClean="0"/>
              <a:t>‹Nr.›</a:t>
            </a:fld>
            <a:endParaRPr lang="de-DE"/>
          </a:p>
        </p:txBody>
      </p:sp>
    </p:spTree>
    <p:extLst>
      <p:ext uri="{BB962C8B-B14F-4D97-AF65-F5344CB8AC3E}">
        <p14:creationId xmlns:p14="http://schemas.microsoft.com/office/powerpoint/2010/main" val="377940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3"/>
          <p:cNvSpPr>
            <a:spLocks noGrp="1"/>
          </p:cNvSpPr>
          <p:nvPr>
            <p:ph type="dt" sz="half" idx="10"/>
          </p:nvPr>
        </p:nvSpPr>
        <p:spPr>
          <a:xfrm>
            <a:off x="2973864" y="6334363"/>
            <a:ext cx="1197968" cy="365125"/>
          </a:xfrm>
          <a:prstGeom prst="rect">
            <a:avLst/>
          </a:prstGeom>
        </p:spPr>
        <p:txBody>
          <a:bodyPr/>
          <a:lstStyle/>
          <a:p>
            <a:fld id="{63E1F9E1-239D-4204-B898-A9DDC36E0314}" type="datetime1">
              <a:rPr lang="de-DE" smtClean="0"/>
              <a:t>24.05.2019</a:t>
            </a:fld>
            <a:endParaRPr lang="de-DE" dirty="0"/>
          </a:p>
        </p:txBody>
      </p:sp>
      <p:sp>
        <p:nvSpPr>
          <p:cNvPr id="14" name="Fußzeilenplatzhalter 4"/>
          <p:cNvSpPr>
            <a:spLocks noGrp="1"/>
          </p:cNvSpPr>
          <p:nvPr>
            <p:ph type="ftr" sz="quarter" idx="11"/>
          </p:nvPr>
        </p:nvSpPr>
        <p:spPr>
          <a:xfrm>
            <a:off x="4270008" y="6334363"/>
            <a:ext cx="3327648" cy="365125"/>
          </a:xfrm>
          <a:prstGeom prst="rect">
            <a:avLst/>
          </a:prstGeom>
        </p:spPr>
        <p:txBody>
          <a:bodyPr/>
          <a:lstStyle/>
          <a:p>
            <a:r>
              <a:rPr lang="de-DE"/>
              <a:t>Psychiatriekoordination Anne-Katrin Jentsch                  30.04.2019</a:t>
            </a:r>
            <a:endParaRPr lang="de-DE" dirty="0"/>
          </a:p>
        </p:txBody>
      </p:sp>
      <p:sp>
        <p:nvSpPr>
          <p:cNvPr id="15" name="Foliennummernplatzhalter 5"/>
          <p:cNvSpPr>
            <a:spLocks noGrp="1"/>
          </p:cNvSpPr>
          <p:nvPr>
            <p:ph type="sldNum" sz="quarter" idx="12"/>
          </p:nvPr>
        </p:nvSpPr>
        <p:spPr>
          <a:xfrm>
            <a:off x="7885688" y="6334363"/>
            <a:ext cx="871409" cy="365125"/>
          </a:xfrm>
          <a:prstGeom prst="rect">
            <a:avLst/>
          </a:prstGeom>
        </p:spPr>
        <p:txBody>
          <a:bodyPr/>
          <a:lstStyle/>
          <a:p>
            <a:fld id="{2042DECB-1354-4511-8363-1569A51C62B4}" type="slidenum">
              <a:rPr lang="de-DE" smtClean="0"/>
              <a:t>‹Nr.›</a:t>
            </a:fld>
            <a:endParaRPr lang="de-DE"/>
          </a:p>
        </p:txBody>
      </p:sp>
    </p:spTree>
    <p:extLst>
      <p:ext uri="{BB962C8B-B14F-4D97-AF65-F5344CB8AC3E}">
        <p14:creationId xmlns:p14="http://schemas.microsoft.com/office/powerpoint/2010/main" val="360746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3"/>
          <p:cNvSpPr>
            <a:spLocks noGrp="1"/>
          </p:cNvSpPr>
          <p:nvPr>
            <p:ph type="dt" sz="half" idx="10"/>
          </p:nvPr>
        </p:nvSpPr>
        <p:spPr>
          <a:xfrm>
            <a:off x="2973864" y="6334363"/>
            <a:ext cx="1197968" cy="365125"/>
          </a:xfrm>
          <a:prstGeom prst="rect">
            <a:avLst/>
          </a:prstGeom>
        </p:spPr>
        <p:txBody>
          <a:bodyPr/>
          <a:lstStyle/>
          <a:p>
            <a:fld id="{2E755357-8C41-41B2-9F1E-A3EBB236A420}" type="datetime1">
              <a:rPr lang="de-DE" smtClean="0"/>
              <a:t>24.05.2019</a:t>
            </a:fld>
            <a:endParaRPr lang="de-DE" dirty="0"/>
          </a:p>
        </p:txBody>
      </p:sp>
      <p:sp>
        <p:nvSpPr>
          <p:cNvPr id="11" name="Fußzeilenplatzhalter 4"/>
          <p:cNvSpPr>
            <a:spLocks noGrp="1"/>
          </p:cNvSpPr>
          <p:nvPr>
            <p:ph type="ftr" sz="quarter" idx="11"/>
          </p:nvPr>
        </p:nvSpPr>
        <p:spPr>
          <a:xfrm>
            <a:off x="4270008" y="6334363"/>
            <a:ext cx="3327648" cy="365125"/>
          </a:xfrm>
          <a:prstGeom prst="rect">
            <a:avLst/>
          </a:prstGeom>
        </p:spPr>
        <p:txBody>
          <a:bodyPr/>
          <a:lstStyle/>
          <a:p>
            <a:r>
              <a:rPr lang="de-DE"/>
              <a:t>Psychiatriekoordination Anne-Katrin Jentsch                  30.04.2019</a:t>
            </a:r>
            <a:endParaRPr lang="de-DE" dirty="0"/>
          </a:p>
        </p:txBody>
      </p:sp>
      <p:sp>
        <p:nvSpPr>
          <p:cNvPr id="12" name="Foliennummernplatzhalter 5"/>
          <p:cNvSpPr>
            <a:spLocks noGrp="1"/>
          </p:cNvSpPr>
          <p:nvPr>
            <p:ph type="sldNum" sz="quarter" idx="12"/>
          </p:nvPr>
        </p:nvSpPr>
        <p:spPr>
          <a:xfrm>
            <a:off x="7885688" y="6334363"/>
            <a:ext cx="871409" cy="365125"/>
          </a:xfrm>
          <a:prstGeom prst="rect">
            <a:avLst/>
          </a:prstGeom>
        </p:spPr>
        <p:txBody>
          <a:bodyPr/>
          <a:lstStyle/>
          <a:p>
            <a:fld id="{2042DECB-1354-4511-8363-1569A51C62B4}" type="slidenum">
              <a:rPr lang="de-DE" smtClean="0"/>
              <a:t>‹Nr.›</a:t>
            </a:fld>
            <a:endParaRPr lang="de-DE"/>
          </a:p>
        </p:txBody>
      </p:sp>
    </p:spTree>
    <p:extLst>
      <p:ext uri="{BB962C8B-B14F-4D97-AF65-F5344CB8AC3E}">
        <p14:creationId xmlns:p14="http://schemas.microsoft.com/office/powerpoint/2010/main" val="214831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Datumsplatzhalter 3"/>
          <p:cNvSpPr>
            <a:spLocks noGrp="1"/>
          </p:cNvSpPr>
          <p:nvPr>
            <p:ph type="dt" sz="half" idx="10"/>
          </p:nvPr>
        </p:nvSpPr>
        <p:spPr>
          <a:xfrm>
            <a:off x="2973864" y="6334363"/>
            <a:ext cx="1197968" cy="365125"/>
          </a:xfrm>
          <a:prstGeom prst="rect">
            <a:avLst/>
          </a:prstGeom>
        </p:spPr>
        <p:txBody>
          <a:bodyPr/>
          <a:lstStyle/>
          <a:p>
            <a:fld id="{E2AAB2B9-634C-4A28-BE14-0ECEC9DA6004}" type="datetime1">
              <a:rPr lang="de-DE" smtClean="0"/>
              <a:t>24.05.2019</a:t>
            </a:fld>
            <a:endParaRPr lang="de-DE" dirty="0"/>
          </a:p>
        </p:txBody>
      </p:sp>
      <p:sp>
        <p:nvSpPr>
          <p:cNvPr id="7" name="Fußzeilenplatzhalter 4"/>
          <p:cNvSpPr>
            <a:spLocks noGrp="1"/>
          </p:cNvSpPr>
          <p:nvPr>
            <p:ph type="ftr" sz="quarter" idx="11"/>
          </p:nvPr>
        </p:nvSpPr>
        <p:spPr>
          <a:xfrm>
            <a:off x="4270008" y="6334363"/>
            <a:ext cx="3327648" cy="365125"/>
          </a:xfrm>
          <a:prstGeom prst="rect">
            <a:avLst/>
          </a:prstGeom>
        </p:spPr>
        <p:txBody>
          <a:bodyPr/>
          <a:lstStyle/>
          <a:p>
            <a:r>
              <a:rPr lang="de-DE"/>
              <a:t>Psychiatriekoordination Anne-Katrin Jentsch                  30.04.2019</a:t>
            </a:r>
            <a:endParaRPr lang="de-DE" dirty="0"/>
          </a:p>
        </p:txBody>
      </p:sp>
      <p:sp>
        <p:nvSpPr>
          <p:cNvPr id="8" name="Foliennummernplatzhalter 5"/>
          <p:cNvSpPr>
            <a:spLocks noGrp="1"/>
          </p:cNvSpPr>
          <p:nvPr>
            <p:ph type="sldNum" sz="quarter" idx="12"/>
          </p:nvPr>
        </p:nvSpPr>
        <p:spPr>
          <a:xfrm>
            <a:off x="7885688" y="6334363"/>
            <a:ext cx="871409" cy="365125"/>
          </a:xfrm>
          <a:prstGeom prst="rect">
            <a:avLst/>
          </a:prstGeom>
        </p:spPr>
        <p:txBody>
          <a:bodyPr/>
          <a:lstStyle/>
          <a:p>
            <a:fld id="{2042DECB-1354-4511-8363-1569A51C62B4}" type="slidenum">
              <a:rPr lang="de-DE" smtClean="0"/>
              <a:t>‹Nr.›</a:t>
            </a:fld>
            <a:endParaRPr lang="de-DE"/>
          </a:p>
        </p:txBody>
      </p:sp>
    </p:spTree>
    <p:extLst>
      <p:ext uri="{BB962C8B-B14F-4D97-AF65-F5344CB8AC3E}">
        <p14:creationId xmlns:p14="http://schemas.microsoft.com/office/powerpoint/2010/main" val="396038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3"/>
          <p:cNvSpPr>
            <a:spLocks noGrp="1"/>
          </p:cNvSpPr>
          <p:nvPr>
            <p:ph type="dt" sz="half" idx="10"/>
          </p:nvPr>
        </p:nvSpPr>
        <p:spPr>
          <a:xfrm>
            <a:off x="2973864" y="6334363"/>
            <a:ext cx="1197968" cy="365125"/>
          </a:xfrm>
          <a:prstGeom prst="rect">
            <a:avLst/>
          </a:prstGeom>
        </p:spPr>
        <p:txBody>
          <a:bodyPr/>
          <a:lstStyle/>
          <a:p>
            <a:fld id="{CAC0EF41-F795-4EE2-B226-9C01C8A81864}" type="datetime1">
              <a:rPr lang="de-DE" smtClean="0"/>
              <a:t>24.05.2019</a:t>
            </a:fld>
            <a:endParaRPr lang="de-DE" dirty="0"/>
          </a:p>
        </p:txBody>
      </p:sp>
      <p:sp>
        <p:nvSpPr>
          <p:cNvPr id="6" name="Fußzeilenplatzhalter 4"/>
          <p:cNvSpPr>
            <a:spLocks noGrp="1"/>
          </p:cNvSpPr>
          <p:nvPr>
            <p:ph type="ftr" sz="quarter" idx="11"/>
          </p:nvPr>
        </p:nvSpPr>
        <p:spPr>
          <a:xfrm>
            <a:off x="4270008" y="6334363"/>
            <a:ext cx="3327648" cy="365125"/>
          </a:xfrm>
          <a:prstGeom prst="rect">
            <a:avLst/>
          </a:prstGeom>
        </p:spPr>
        <p:txBody>
          <a:bodyPr/>
          <a:lstStyle/>
          <a:p>
            <a:r>
              <a:rPr lang="de-DE"/>
              <a:t>Psychiatriekoordination Anne-Katrin Jentsch                  30.04.2019</a:t>
            </a:r>
            <a:endParaRPr lang="de-DE" dirty="0"/>
          </a:p>
        </p:txBody>
      </p:sp>
      <p:sp>
        <p:nvSpPr>
          <p:cNvPr id="7" name="Foliennummernplatzhalter 5"/>
          <p:cNvSpPr>
            <a:spLocks noGrp="1"/>
          </p:cNvSpPr>
          <p:nvPr>
            <p:ph type="sldNum" sz="quarter" idx="12"/>
          </p:nvPr>
        </p:nvSpPr>
        <p:spPr>
          <a:xfrm>
            <a:off x="7885688" y="6334363"/>
            <a:ext cx="871409" cy="365125"/>
          </a:xfrm>
          <a:prstGeom prst="rect">
            <a:avLst/>
          </a:prstGeom>
        </p:spPr>
        <p:txBody>
          <a:bodyPr/>
          <a:lstStyle/>
          <a:p>
            <a:fld id="{2042DECB-1354-4511-8363-1569A51C62B4}" type="slidenum">
              <a:rPr lang="de-DE" smtClean="0"/>
              <a:t>‹Nr.›</a:t>
            </a:fld>
            <a:endParaRPr lang="de-DE"/>
          </a:p>
        </p:txBody>
      </p:sp>
    </p:spTree>
    <p:extLst>
      <p:ext uri="{BB962C8B-B14F-4D97-AF65-F5344CB8AC3E}">
        <p14:creationId xmlns:p14="http://schemas.microsoft.com/office/powerpoint/2010/main" val="414636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Datumsplatzhalter 3"/>
          <p:cNvSpPr>
            <a:spLocks noGrp="1"/>
          </p:cNvSpPr>
          <p:nvPr>
            <p:ph type="dt" sz="half" idx="10"/>
          </p:nvPr>
        </p:nvSpPr>
        <p:spPr>
          <a:xfrm>
            <a:off x="2973864" y="6334363"/>
            <a:ext cx="1197968" cy="365125"/>
          </a:xfrm>
          <a:prstGeom prst="rect">
            <a:avLst/>
          </a:prstGeom>
        </p:spPr>
        <p:txBody>
          <a:bodyPr/>
          <a:lstStyle/>
          <a:p>
            <a:fld id="{080E3FD1-CBEA-47E3-9006-E8F17E198BC6}" type="datetime1">
              <a:rPr lang="de-DE" smtClean="0"/>
              <a:t>24.05.2019</a:t>
            </a:fld>
            <a:endParaRPr lang="de-DE" dirty="0"/>
          </a:p>
        </p:txBody>
      </p:sp>
      <p:sp>
        <p:nvSpPr>
          <p:cNvPr id="9" name="Fußzeilenplatzhalter 4"/>
          <p:cNvSpPr>
            <a:spLocks noGrp="1"/>
          </p:cNvSpPr>
          <p:nvPr>
            <p:ph type="ftr" sz="quarter" idx="11"/>
          </p:nvPr>
        </p:nvSpPr>
        <p:spPr>
          <a:xfrm>
            <a:off x="4270008" y="6334363"/>
            <a:ext cx="3327648" cy="365125"/>
          </a:xfrm>
          <a:prstGeom prst="rect">
            <a:avLst/>
          </a:prstGeom>
        </p:spPr>
        <p:txBody>
          <a:bodyPr/>
          <a:lstStyle/>
          <a:p>
            <a:r>
              <a:rPr lang="de-DE"/>
              <a:t>Psychiatriekoordination Anne-Katrin Jentsch                  30.04.2019</a:t>
            </a:r>
            <a:endParaRPr lang="de-DE" dirty="0"/>
          </a:p>
        </p:txBody>
      </p:sp>
      <p:sp>
        <p:nvSpPr>
          <p:cNvPr id="10" name="Foliennummernplatzhalter 5"/>
          <p:cNvSpPr>
            <a:spLocks noGrp="1"/>
          </p:cNvSpPr>
          <p:nvPr>
            <p:ph type="sldNum" sz="quarter" idx="12"/>
          </p:nvPr>
        </p:nvSpPr>
        <p:spPr>
          <a:xfrm>
            <a:off x="7885688" y="6334363"/>
            <a:ext cx="871409" cy="365125"/>
          </a:xfrm>
          <a:prstGeom prst="rect">
            <a:avLst/>
          </a:prstGeom>
        </p:spPr>
        <p:txBody>
          <a:bodyPr/>
          <a:lstStyle/>
          <a:p>
            <a:fld id="{2042DECB-1354-4511-8363-1569A51C62B4}" type="slidenum">
              <a:rPr lang="de-DE" smtClean="0"/>
              <a:t>‹Nr.›</a:t>
            </a:fld>
            <a:endParaRPr lang="de-DE"/>
          </a:p>
        </p:txBody>
      </p:sp>
    </p:spTree>
    <p:extLst>
      <p:ext uri="{BB962C8B-B14F-4D97-AF65-F5344CB8AC3E}">
        <p14:creationId xmlns:p14="http://schemas.microsoft.com/office/powerpoint/2010/main" val="304988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Datumsplatzhalter 3"/>
          <p:cNvSpPr>
            <a:spLocks noGrp="1"/>
          </p:cNvSpPr>
          <p:nvPr>
            <p:ph type="dt" sz="half" idx="10"/>
          </p:nvPr>
        </p:nvSpPr>
        <p:spPr>
          <a:xfrm>
            <a:off x="2973864" y="6334363"/>
            <a:ext cx="1197968" cy="365125"/>
          </a:xfrm>
          <a:prstGeom prst="rect">
            <a:avLst/>
          </a:prstGeom>
        </p:spPr>
        <p:txBody>
          <a:bodyPr/>
          <a:lstStyle/>
          <a:p>
            <a:fld id="{F9B80ACC-8C82-48B8-86CD-1384844D1549}" type="datetime1">
              <a:rPr lang="de-DE" smtClean="0"/>
              <a:t>24.05.2019</a:t>
            </a:fld>
            <a:endParaRPr lang="de-DE" dirty="0"/>
          </a:p>
        </p:txBody>
      </p:sp>
      <p:sp>
        <p:nvSpPr>
          <p:cNvPr id="9" name="Fußzeilenplatzhalter 4"/>
          <p:cNvSpPr>
            <a:spLocks noGrp="1"/>
          </p:cNvSpPr>
          <p:nvPr>
            <p:ph type="ftr" sz="quarter" idx="11"/>
          </p:nvPr>
        </p:nvSpPr>
        <p:spPr>
          <a:xfrm>
            <a:off x="4270008" y="6334363"/>
            <a:ext cx="3327648" cy="365125"/>
          </a:xfrm>
          <a:prstGeom prst="rect">
            <a:avLst/>
          </a:prstGeom>
        </p:spPr>
        <p:txBody>
          <a:bodyPr/>
          <a:lstStyle/>
          <a:p>
            <a:r>
              <a:rPr lang="de-DE"/>
              <a:t>Psychiatriekoordination Anne-Katrin Jentsch                  30.04.2019</a:t>
            </a:r>
            <a:endParaRPr lang="de-DE" dirty="0"/>
          </a:p>
        </p:txBody>
      </p:sp>
      <p:sp>
        <p:nvSpPr>
          <p:cNvPr id="10" name="Foliennummernplatzhalter 5"/>
          <p:cNvSpPr>
            <a:spLocks noGrp="1"/>
          </p:cNvSpPr>
          <p:nvPr>
            <p:ph type="sldNum" sz="quarter" idx="12"/>
          </p:nvPr>
        </p:nvSpPr>
        <p:spPr>
          <a:xfrm>
            <a:off x="7885688" y="6334363"/>
            <a:ext cx="871409" cy="365125"/>
          </a:xfrm>
          <a:prstGeom prst="rect">
            <a:avLst/>
          </a:prstGeom>
        </p:spPr>
        <p:txBody>
          <a:bodyPr/>
          <a:lstStyle/>
          <a:p>
            <a:fld id="{2042DECB-1354-4511-8363-1569A51C62B4}" type="slidenum">
              <a:rPr lang="de-DE" smtClean="0"/>
              <a:t>‹Nr.›</a:t>
            </a:fld>
            <a:endParaRPr lang="de-DE"/>
          </a:p>
        </p:txBody>
      </p:sp>
    </p:spTree>
    <p:extLst>
      <p:ext uri="{BB962C8B-B14F-4D97-AF65-F5344CB8AC3E}">
        <p14:creationId xmlns:p14="http://schemas.microsoft.com/office/powerpoint/2010/main" val="280673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13" cstate="print">
            <a:extLst>
              <a:ext uri="{28A0092B-C50C-407E-A947-70E740481C1C}">
                <a14:useLocalDpi xmlns:a14="http://schemas.microsoft.com/office/drawing/2010/main" val="0"/>
              </a:ext>
            </a:extLst>
          </a:blip>
          <a:srcRect b="39691"/>
          <a:stretch/>
        </p:blipFill>
        <p:spPr>
          <a:xfrm>
            <a:off x="0" y="6137644"/>
            <a:ext cx="8676456" cy="720356"/>
          </a:xfrm>
          <a:prstGeom prst="rect">
            <a:avLst/>
          </a:prstGeom>
        </p:spPr>
      </p:pic>
      <p:sp>
        <p:nvSpPr>
          <p:cNvPr id="2" name="Titelplatzhalter 1"/>
          <p:cNvSpPr>
            <a:spLocks noGrp="1"/>
          </p:cNvSpPr>
          <p:nvPr>
            <p:ph type="title"/>
          </p:nvPr>
        </p:nvSpPr>
        <p:spPr>
          <a:xfrm>
            <a:off x="457200" y="274638"/>
            <a:ext cx="8219256"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7544" y="6262675"/>
            <a:ext cx="1296143" cy="436813"/>
          </a:xfrm>
          <a:prstGeom prst="rect">
            <a:avLst/>
          </a:prstGeom>
        </p:spPr>
      </p:pic>
      <p:sp>
        <p:nvSpPr>
          <p:cNvPr id="13" name="Datumsplatzhalter 3"/>
          <p:cNvSpPr>
            <a:spLocks noGrp="1"/>
          </p:cNvSpPr>
          <p:nvPr>
            <p:ph type="dt" sz="half" idx="10"/>
          </p:nvPr>
        </p:nvSpPr>
        <p:spPr>
          <a:xfrm>
            <a:off x="2980844" y="6337240"/>
            <a:ext cx="1197968" cy="365125"/>
          </a:xfrm>
          <a:prstGeom prst="rect">
            <a:avLst/>
          </a:prstGeom>
        </p:spPr>
        <p:txBody>
          <a:bodyPr/>
          <a:lstStyle>
            <a:lvl1pPr algn="r">
              <a:defRPr sz="1000"/>
            </a:lvl1pPr>
          </a:lstStyle>
          <a:p>
            <a:fld id="{02E7C591-DFAE-4E4B-8212-140C27C07FD8}" type="datetime1">
              <a:rPr lang="de-DE" smtClean="0"/>
              <a:t>24.05.2019</a:t>
            </a:fld>
            <a:endParaRPr lang="de-DE" dirty="0"/>
          </a:p>
        </p:txBody>
      </p:sp>
      <p:sp>
        <p:nvSpPr>
          <p:cNvPr id="14" name="Fußzeilenplatzhalter 4"/>
          <p:cNvSpPr>
            <a:spLocks noGrp="1"/>
          </p:cNvSpPr>
          <p:nvPr>
            <p:ph type="ftr" sz="quarter" idx="11"/>
          </p:nvPr>
        </p:nvSpPr>
        <p:spPr>
          <a:xfrm>
            <a:off x="4276988" y="6337240"/>
            <a:ext cx="3327648" cy="365125"/>
          </a:xfrm>
          <a:prstGeom prst="rect">
            <a:avLst/>
          </a:prstGeom>
        </p:spPr>
        <p:txBody>
          <a:bodyPr/>
          <a:lstStyle>
            <a:lvl1pPr algn="ctr">
              <a:defRPr sz="1000"/>
            </a:lvl1pPr>
          </a:lstStyle>
          <a:p>
            <a:r>
              <a:rPr lang="de-DE"/>
              <a:t>Psychiatriekoordination Anne-Katrin Jentsch                  30.04.2019</a:t>
            </a:r>
            <a:endParaRPr lang="de-DE" dirty="0"/>
          </a:p>
        </p:txBody>
      </p:sp>
      <p:sp>
        <p:nvSpPr>
          <p:cNvPr id="15" name="Foliennummernplatzhalter 5"/>
          <p:cNvSpPr>
            <a:spLocks noGrp="1"/>
          </p:cNvSpPr>
          <p:nvPr>
            <p:ph type="sldNum" sz="quarter" idx="12"/>
          </p:nvPr>
        </p:nvSpPr>
        <p:spPr>
          <a:xfrm>
            <a:off x="7892668" y="6337240"/>
            <a:ext cx="871409" cy="365125"/>
          </a:xfrm>
          <a:prstGeom prst="rect">
            <a:avLst/>
          </a:prstGeom>
        </p:spPr>
        <p:txBody>
          <a:bodyPr/>
          <a:lstStyle>
            <a:lvl1pPr algn="r">
              <a:defRPr sz="1000"/>
            </a:lvl1pPr>
          </a:lstStyle>
          <a:p>
            <a:fld id="{2042DECB-1354-4511-8363-1569A51C62B4}" type="slidenum">
              <a:rPr lang="de-DE" smtClean="0"/>
              <a:pPr/>
              <a:t>‹Nr.›</a:t>
            </a:fld>
            <a:endParaRPr lang="de-DE" dirty="0"/>
          </a:p>
        </p:txBody>
      </p:sp>
    </p:spTree>
    <p:extLst>
      <p:ext uri="{BB962C8B-B14F-4D97-AF65-F5344CB8AC3E}">
        <p14:creationId xmlns:p14="http://schemas.microsoft.com/office/powerpoint/2010/main" val="30843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bildungswerk-irsee.d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slide" Target="slide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latin typeface="Calibri" panose="020F0502020204030204" pitchFamily="34" charset="0"/>
              </a:rPr>
              <a:t>Krisennetzwerk Unterfranken</a:t>
            </a:r>
          </a:p>
        </p:txBody>
      </p:sp>
      <p:sp>
        <p:nvSpPr>
          <p:cNvPr id="3" name="Untertitel 2"/>
          <p:cNvSpPr>
            <a:spLocks noGrp="1"/>
          </p:cNvSpPr>
          <p:nvPr>
            <p:ph type="subTitle" idx="1"/>
          </p:nvPr>
        </p:nvSpPr>
        <p:spPr/>
        <p:txBody>
          <a:bodyPr/>
          <a:lstStyle/>
          <a:p>
            <a:r>
              <a:rPr lang="de-DE" dirty="0">
                <a:latin typeface="Calibri" panose="020F0502020204030204" pitchFamily="34" charset="0"/>
              </a:rPr>
              <a:t>Informationen</a:t>
            </a:r>
          </a:p>
          <a:p>
            <a:r>
              <a:rPr lang="de-DE" dirty="0">
                <a:latin typeface="Calibri" panose="020F0502020204030204" pitchFamily="34" charset="0"/>
              </a:rPr>
              <a:t>PKA 30.04.2019</a:t>
            </a:r>
          </a:p>
        </p:txBody>
      </p:sp>
    </p:spTree>
    <p:extLst>
      <p:ext uri="{BB962C8B-B14F-4D97-AF65-F5344CB8AC3E}">
        <p14:creationId xmlns:p14="http://schemas.microsoft.com/office/powerpoint/2010/main" val="3651523243"/>
      </p:ext>
    </p:extLst>
  </p:cSld>
  <p:clrMapOvr>
    <a:masterClrMapping/>
  </p:clrMapOvr>
  <mc:AlternateContent xmlns:mc="http://schemas.openxmlformats.org/markup-compatibility/2006" xmlns:p14="http://schemas.microsoft.com/office/powerpoint/2010/main">
    <mc:Choice Requires="p14">
      <p:transition spd="slow" p14:dur="2000" advTm="7063"/>
    </mc:Choice>
    <mc:Fallback xmlns="">
      <p:transition spd="slow" advTm="70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4624"/>
            <a:ext cx="8219256" cy="792088"/>
          </a:xfrm>
        </p:spPr>
        <p:txBody>
          <a:bodyPr>
            <a:normAutofit fontScale="90000"/>
          </a:bodyPr>
          <a:lstStyle/>
          <a:p>
            <a:br>
              <a:rPr lang="de-DE" sz="2700" b="1" dirty="0">
                <a:latin typeface="Calibri" panose="020F0502020204030204" pitchFamily="34" charset="0"/>
              </a:rPr>
            </a:br>
            <a:br>
              <a:rPr lang="de-DE" sz="2700" b="1" dirty="0">
                <a:latin typeface="Calibri" panose="020F0502020204030204" pitchFamily="34" charset="0"/>
              </a:rPr>
            </a:br>
            <a:r>
              <a:rPr lang="de-DE" sz="4000" b="1" dirty="0">
                <a:latin typeface="Calibri" panose="020F0502020204030204" pitchFamily="34" charset="0"/>
              </a:rPr>
              <a:t>Aufgaben Leitstelle</a:t>
            </a:r>
            <a:br>
              <a:rPr lang="de-DE" sz="4000" b="1" dirty="0">
                <a:latin typeface="Calibri" panose="020F0502020204030204" pitchFamily="34" charset="0"/>
              </a:rPr>
            </a:br>
            <a:br>
              <a:rPr lang="de-DE" sz="4000" b="1" dirty="0">
                <a:latin typeface="Calibri" panose="020F0502020204030204" pitchFamily="34" charset="0"/>
              </a:rPr>
            </a:br>
            <a:endParaRPr lang="de-DE" sz="4000" b="1"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042DECB-1354-4511-8363-1569A51C62B4}" type="slidenum">
              <a:rPr lang="de-DE" smtClean="0"/>
              <a:t>10</a:t>
            </a:fld>
            <a:endParaRPr lang="de-DE"/>
          </a:p>
        </p:txBody>
      </p:sp>
      <p:sp>
        <p:nvSpPr>
          <p:cNvPr id="5" name="Textfeld 4"/>
          <p:cNvSpPr txBox="1"/>
          <p:nvPr/>
        </p:nvSpPr>
        <p:spPr>
          <a:xfrm>
            <a:off x="60941" y="548680"/>
            <a:ext cx="9031324" cy="5714385"/>
          </a:xfrm>
          <a:prstGeom prst="rect">
            <a:avLst/>
          </a:prstGeom>
          <a:noFill/>
        </p:spPr>
        <p:txBody>
          <a:bodyPr wrap="square" rtlCol="0">
            <a:spAutoFit/>
          </a:bodyPr>
          <a:lstStyle/>
          <a:p>
            <a:pPr marL="285750" indent="-285750">
              <a:buFont typeface="Arial" panose="020B0604020202020204" pitchFamily="34" charset="0"/>
              <a:buChar char="•"/>
            </a:pPr>
            <a:endParaRPr lang="de-DE" sz="2000" dirty="0">
              <a:latin typeface="Calibri" panose="020F0502020204030204" pitchFamily="34" charset="0"/>
            </a:endParaRPr>
          </a:p>
          <a:p>
            <a:pPr marL="285750" indent="-285750">
              <a:buFont typeface="Arial" panose="020B0604020202020204" pitchFamily="34" charset="0"/>
              <a:buChar char="•"/>
            </a:pPr>
            <a:r>
              <a:rPr lang="de-DE" sz="2000" dirty="0">
                <a:latin typeface="Calibri" panose="020F0502020204030204" pitchFamily="34" charset="0"/>
              </a:rPr>
              <a:t>Ausschließlich für das Management psychischer Krisensituationen zuständig</a:t>
            </a:r>
            <a:endParaRPr lang="de-DE" sz="2000" baseline="30000" dirty="0">
              <a:latin typeface="Calibri" panose="020F0502020204030204" pitchFamily="34" charset="0"/>
            </a:endParaRPr>
          </a:p>
          <a:p>
            <a:pPr marL="742950" lvl="1" indent="-285750">
              <a:buFont typeface="Arial" panose="020B0604020202020204" pitchFamily="34" charset="0"/>
              <a:buChar char="•"/>
            </a:pPr>
            <a:r>
              <a:rPr lang="de-DE" dirty="0">
                <a:latin typeface="Calibri" panose="020F0502020204030204" pitchFamily="34" charset="0"/>
              </a:rPr>
              <a:t>Bayernweit einheitlicher Aufbau von Telefonie, IT, Formblattwesen, Datenschutz </a:t>
            </a:r>
          </a:p>
          <a:p>
            <a:pPr marL="742950" lvl="1" indent="-285750">
              <a:buFont typeface="Arial" panose="020B0604020202020204" pitchFamily="34" charset="0"/>
              <a:buChar char="•"/>
            </a:pPr>
            <a:r>
              <a:rPr lang="de-DE" dirty="0">
                <a:latin typeface="Calibri" panose="020F0502020204030204" pitchFamily="34" charset="0"/>
              </a:rPr>
              <a:t>einheitliche Rufnummer bayernweit, Adresse unbekannt, keine face-to-face Beratung</a:t>
            </a:r>
          </a:p>
          <a:p>
            <a:pPr marL="742950" lvl="1" indent="-285750">
              <a:buFont typeface="Arial" panose="020B0604020202020204" pitchFamily="34" charset="0"/>
              <a:buChar char="•"/>
            </a:pPr>
            <a:r>
              <a:rPr lang="de-DE" dirty="0">
                <a:latin typeface="Calibri" panose="020F0502020204030204" pitchFamily="34" charset="0"/>
              </a:rPr>
              <a:t>Zusätzliche Angebote werden nicht vom Land refinanziert (10,5 VK äußerst knapp berechnet; keine einzige zusätzliche Beratungsstunde möglich)</a:t>
            </a:r>
          </a:p>
          <a:p>
            <a:endParaRPr lang="de-DE" sz="2000" dirty="0">
              <a:latin typeface="Calibri" panose="020F0502020204030204" pitchFamily="34" charset="0"/>
            </a:endParaRPr>
          </a:p>
          <a:p>
            <a:pPr marL="285750" indent="-285750">
              <a:buFont typeface="Arial" panose="020B0604020202020204" pitchFamily="34" charset="0"/>
              <a:buChar char="•"/>
            </a:pPr>
            <a:r>
              <a:rPr lang="de-DE" sz="2000" dirty="0">
                <a:latin typeface="Calibri" panose="020F0502020204030204" pitchFamily="34" charset="0"/>
              </a:rPr>
              <a:t>Sicherung des 24- Stunden-Dienstes im ganzen Jahr</a:t>
            </a:r>
          </a:p>
          <a:p>
            <a:pPr marL="285750" indent="-285750">
              <a:buFont typeface="Arial" panose="020B0604020202020204" pitchFamily="34" charset="0"/>
              <a:buChar char="•"/>
            </a:pPr>
            <a:r>
              <a:rPr lang="de-DE" sz="2000" dirty="0">
                <a:latin typeface="Calibri" panose="020F0502020204030204" pitchFamily="34" charset="0"/>
              </a:rPr>
              <a:t>Sicherung der multiprofessionellen Personalausstattung (Arzt-&gt; Krankenpflege)</a:t>
            </a:r>
            <a:r>
              <a:rPr lang="de-DE" sz="2000" baseline="30000" dirty="0">
                <a:solidFill>
                  <a:prstClr val="black"/>
                </a:solidFill>
                <a:latin typeface="Calibri" panose="020F0502020204030204" pitchFamily="34" charset="0"/>
              </a:rPr>
              <a:t>               </a:t>
            </a:r>
          </a:p>
          <a:p>
            <a:pPr marL="285750" indent="-285750">
              <a:buFont typeface="Arial" panose="020B0604020202020204" pitchFamily="34" charset="0"/>
              <a:buChar char="•"/>
            </a:pPr>
            <a:r>
              <a:rPr lang="de-DE" sz="2000" dirty="0">
                <a:solidFill>
                  <a:prstClr val="black"/>
                </a:solidFill>
                <a:latin typeface="Calibri" panose="020F0502020204030204" pitchFamily="34" charset="0"/>
              </a:rPr>
              <a:t>Technische Ausstattungen, Telefonie, Geo-routing, Formular-</a:t>
            </a:r>
            <a:r>
              <a:rPr lang="de-DE" sz="2000" dirty="0" err="1">
                <a:solidFill>
                  <a:prstClr val="black"/>
                </a:solidFill>
                <a:latin typeface="Calibri" panose="020F0502020204030204" pitchFamily="34" charset="0"/>
              </a:rPr>
              <a:t>cloud</a:t>
            </a:r>
            <a:r>
              <a:rPr lang="de-DE" sz="2000" dirty="0">
                <a:solidFill>
                  <a:prstClr val="black"/>
                </a:solidFill>
                <a:latin typeface="Calibri" panose="020F0502020204030204" pitchFamily="34" charset="0"/>
              </a:rPr>
              <a:t>, Datenschutz usw.</a:t>
            </a:r>
          </a:p>
          <a:p>
            <a:pPr marL="285750" indent="-285750">
              <a:buFont typeface="Arial" panose="020B0604020202020204" pitchFamily="34" charset="0"/>
              <a:buChar char="•"/>
            </a:pPr>
            <a:endParaRPr lang="de-DE" sz="2000" baseline="30000" dirty="0">
              <a:solidFill>
                <a:prstClr val="black"/>
              </a:solidFill>
              <a:latin typeface="Calibri" panose="020F0502020204030204" pitchFamily="34" charset="0"/>
            </a:endParaRPr>
          </a:p>
          <a:p>
            <a:pPr marL="285750" indent="-285750">
              <a:buFont typeface="Arial" panose="020B0604020202020204" pitchFamily="34" charset="0"/>
              <a:buChar char="•"/>
            </a:pPr>
            <a:r>
              <a:rPr lang="de-DE" sz="2000" dirty="0">
                <a:solidFill>
                  <a:prstClr val="black"/>
                </a:solidFill>
                <a:latin typeface="Calibri" panose="020F0502020204030204" pitchFamily="34" charset="0"/>
              </a:rPr>
              <a:t>Telefonscreening: Konkrete Beratung und Hilfe, Abschätzung von Dringlichkeit,</a:t>
            </a:r>
          </a:p>
          <a:p>
            <a:r>
              <a:rPr lang="de-DE" sz="2000" dirty="0">
                <a:solidFill>
                  <a:prstClr val="black"/>
                </a:solidFill>
                <a:latin typeface="Calibri" panose="020F0502020204030204" pitchFamily="34" charset="0"/>
              </a:rPr>
              <a:t>	Gefährdung + Risiken, Interventionen zur Deeskalation, Sofortmaßnahmen</a:t>
            </a:r>
          </a:p>
          <a:p>
            <a:endParaRPr lang="de-DE" sz="2000" dirty="0">
              <a:solidFill>
                <a:prstClr val="black"/>
              </a:solidFill>
              <a:latin typeface="Calibri" panose="020F0502020204030204" pitchFamily="34" charset="0"/>
            </a:endParaRPr>
          </a:p>
          <a:p>
            <a:pPr marL="342900" indent="-342900">
              <a:buFont typeface="Arial" panose="020B0604020202020204" pitchFamily="34" charset="0"/>
              <a:buChar char="•"/>
            </a:pPr>
            <a:r>
              <a:rPr lang="de-DE" sz="2000" dirty="0">
                <a:solidFill>
                  <a:prstClr val="black"/>
                </a:solidFill>
                <a:latin typeface="Calibri" panose="020F0502020204030204" pitchFamily="34" charset="0"/>
              </a:rPr>
              <a:t>Lotsenfunktion für weiterführende Angebote, </a:t>
            </a:r>
          </a:p>
          <a:p>
            <a:pPr marL="285750" indent="-285750">
              <a:buFont typeface="Arial" panose="020B0604020202020204" pitchFamily="34" charset="0"/>
              <a:buChar char="•"/>
            </a:pPr>
            <a:r>
              <a:rPr lang="de-DE" sz="2000" dirty="0">
                <a:solidFill>
                  <a:prstClr val="black"/>
                </a:solidFill>
                <a:latin typeface="Calibri" panose="020F0502020204030204" pitchFamily="34" charset="0"/>
              </a:rPr>
              <a:t>Entscheidungsprüfung eines mobilen Einsatzes (Polizei, Rettungsdienste?) nach SGB V, VIII oder SGB XII</a:t>
            </a:r>
            <a:r>
              <a:rPr lang="de-DE" sz="2000" baseline="30000" dirty="0">
                <a:solidFill>
                  <a:prstClr val="black"/>
                </a:solidFill>
                <a:latin typeface="Calibri" panose="020F0502020204030204" pitchFamily="34" charset="0"/>
              </a:rPr>
              <a:t>3 (LT entscheidet, welches Team zum</a:t>
            </a:r>
            <a:r>
              <a:rPr lang="de-DE" sz="2000" dirty="0">
                <a:solidFill>
                  <a:prstClr val="black"/>
                </a:solidFill>
                <a:latin typeface="Calibri" panose="020F0502020204030204" pitchFamily="34" charset="0"/>
              </a:rPr>
              <a:t> </a:t>
            </a:r>
            <a:r>
              <a:rPr lang="de-DE" sz="2000" baseline="30000" dirty="0">
                <a:solidFill>
                  <a:prstClr val="black"/>
                </a:solidFill>
                <a:latin typeface="Calibri" panose="020F0502020204030204" pitchFamily="34" charset="0"/>
              </a:rPr>
              <a:t>Einsatz kommt)</a:t>
            </a:r>
          </a:p>
          <a:p>
            <a:pPr marL="285750" indent="-285750">
              <a:buFont typeface="Arial" panose="020B0604020202020204" pitchFamily="34" charset="0"/>
              <a:buChar char="•"/>
            </a:pPr>
            <a:r>
              <a:rPr lang="de-DE" sz="2000" dirty="0">
                <a:solidFill>
                  <a:prstClr val="black"/>
                </a:solidFill>
                <a:latin typeface="Calibri" panose="020F0502020204030204" pitchFamily="34" charset="0"/>
              </a:rPr>
              <a:t>Weitervermittlung in Maßnahmen nach SGB V, VIII und/ oder XII</a:t>
            </a:r>
            <a:r>
              <a:rPr lang="de-DE" sz="2000" baseline="30000" dirty="0">
                <a:solidFill>
                  <a:prstClr val="black"/>
                </a:solidFill>
                <a:latin typeface="Calibri" panose="020F0502020204030204" pitchFamily="34" charset="0"/>
              </a:rPr>
              <a:t> </a:t>
            </a:r>
          </a:p>
        </p:txBody>
      </p:sp>
      <p:sp>
        <p:nvSpPr>
          <p:cNvPr id="4" name="Fußzeilenplatzhalter 3"/>
          <p:cNvSpPr>
            <a:spLocks noGrp="1"/>
          </p:cNvSpPr>
          <p:nvPr>
            <p:ph type="ftr" sz="quarter" idx="11"/>
          </p:nvPr>
        </p:nvSpPr>
        <p:spPr/>
        <p:txBody>
          <a:bodyPr/>
          <a:lstStyle/>
          <a:p>
            <a:r>
              <a:rPr lang="de-DE"/>
              <a:t>Psychiatriekoordination Anne-Katrin Jentsch                  30.04.2019</a:t>
            </a:r>
            <a:endParaRPr lang="de-DE" dirty="0"/>
          </a:p>
        </p:txBody>
      </p:sp>
    </p:spTree>
    <p:extLst>
      <p:ext uri="{BB962C8B-B14F-4D97-AF65-F5344CB8AC3E}">
        <p14:creationId xmlns:p14="http://schemas.microsoft.com/office/powerpoint/2010/main" val="1114087134"/>
      </p:ext>
    </p:extLst>
  </p:cSld>
  <p:clrMapOvr>
    <a:masterClrMapping/>
  </p:clrMapOvr>
  <mc:AlternateContent xmlns:mc="http://schemas.openxmlformats.org/markup-compatibility/2006" xmlns:p14="http://schemas.microsoft.com/office/powerpoint/2010/main">
    <mc:Choice Requires="p14">
      <p:transition spd="slow" p14:dur="2000" advTm="23990"/>
    </mc:Choice>
    <mc:Fallback xmlns="">
      <p:transition spd="slow" advTm="239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23528" y="-243408"/>
            <a:ext cx="8219256" cy="1143000"/>
          </a:xfrm>
        </p:spPr>
        <p:txBody>
          <a:bodyPr>
            <a:normAutofit/>
          </a:bodyPr>
          <a:lstStyle/>
          <a:p>
            <a:r>
              <a:rPr lang="de-DE" sz="3600" b="1" dirty="0">
                <a:latin typeface="Calibri" panose="020F0502020204030204" pitchFamily="34" charset="0"/>
              </a:rPr>
              <a:t>Aufgaben Leitstelle</a:t>
            </a:r>
            <a:endParaRPr lang="de-DE" sz="3600" b="1" dirty="0"/>
          </a:p>
        </p:txBody>
      </p:sp>
      <p:sp>
        <p:nvSpPr>
          <p:cNvPr id="6" name="Inhaltsplatzhalter 5"/>
          <p:cNvSpPr>
            <a:spLocks noGrp="1"/>
          </p:cNvSpPr>
          <p:nvPr>
            <p:ph idx="1"/>
          </p:nvPr>
        </p:nvSpPr>
        <p:spPr>
          <a:xfrm>
            <a:off x="107504" y="764704"/>
            <a:ext cx="8784976" cy="5328592"/>
          </a:xfrm>
        </p:spPr>
        <p:txBody>
          <a:bodyPr>
            <a:noAutofit/>
          </a:bodyPr>
          <a:lstStyle/>
          <a:p>
            <a:pPr marL="285750" indent="-285750"/>
            <a:r>
              <a:rPr lang="de-DE" sz="2000" dirty="0">
                <a:solidFill>
                  <a:prstClr val="black"/>
                </a:solidFill>
                <a:latin typeface="Calibri" panose="020F0502020204030204" pitchFamily="34" charset="0"/>
              </a:rPr>
              <a:t> Wechselseitige und routinierte Verbindungen zu Mobilen Fachteams und deren </a:t>
            </a:r>
          </a:p>
          <a:p>
            <a:pPr marL="0" indent="0">
              <a:buNone/>
            </a:pPr>
            <a:r>
              <a:rPr lang="de-DE" sz="2000" dirty="0">
                <a:solidFill>
                  <a:prstClr val="black"/>
                </a:solidFill>
                <a:latin typeface="Calibri" panose="020F0502020204030204" pitchFamily="34" charset="0"/>
              </a:rPr>
              <a:t>      Einsatzdienste</a:t>
            </a:r>
          </a:p>
          <a:p>
            <a:r>
              <a:rPr lang="de-DE" sz="2000" dirty="0">
                <a:latin typeface="Calibri" panose="020F0502020204030204" pitchFamily="34" charset="0"/>
              </a:rPr>
              <a:t>Supervisionen für Fachteams</a:t>
            </a:r>
          </a:p>
          <a:p>
            <a:r>
              <a:rPr lang="de-DE" sz="2000" dirty="0">
                <a:latin typeface="Calibri" panose="020F0502020204030204" pitchFamily="34" charset="0"/>
              </a:rPr>
              <a:t>Regionales </a:t>
            </a:r>
            <a:r>
              <a:rPr lang="de-DE" sz="2000" dirty="0" err="1">
                <a:latin typeface="Calibri" panose="020F0502020204030204" pitchFamily="34" charset="0"/>
              </a:rPr>
              <a:t>FoBi</a:t>
            </a:r>
            <a:r>
              <a:rPr lang="de-DE" sz="2000" dirty="0">
                <a:latin typeface="Calibri" panose="020F0502020204030204" pitchFamily="34" charset="0"/>
              </a:rPr>
              <a:t>-Programm aufbauen</a:t>
            </a:r>
          </a:p>
          <a:p>
            <a:endParaRPr lang="de-DE" sz="2000" dirty="0">
              <a:latin typeface="Calibri" panose="020F0502020204030204" pitchFamily="34" charset="0"/>
            </a:endParaRPr>
          </a:p>
          <a:p>
            <a:r>
              <a:rPr lang="de-DE" sz="2000" dirty="0">
                <a:latin typeface="Calibri" panose="020F0502020204030204" pitchFamily="34" charset="0"/>
              </a:rPr>
              <a:t>Leitung der Leitstellen im Landesbegleitgremium Bayern</a:t>
            </a:r>
          </a:p>
          <a:p>
            <a:r>
              <a:rPr lang="de-DE" sz="2000" dirty="0">
                <a:latin typeface="Calibri" panose="020F0502020204030204" pitchFamily="34" charset="0"/>
              </a:rPr>
              <a:t>Curriculum, Fortbildung absolvieren -&gt; Multiplikator </a:t>
            </a:r>
          </a:p>
          <a:p>
            <a:pPr marL="0" indent="0">
              <a:buNone/>
            </a:pPr>
            <a:r>
              <a:rPr lang="de-DE" sz="2000" dirty="0">
                <a:latin typeface="Calibri" panose="020F0502020204030204" pitchFamily="34" charset="0"/>
              </a:rPr>
              <a:t> </a:t>
            </a:r>
          </a:p>
          <a:p>
            <a:r>
              <a:rPr lang="de-DE" sz="2000" dirty="0">
                <a:latin typeface="Calibri" panose="020F0502020204030204" pitchFamily="34" charset="0"/>
              </a:rPr>
              <a:t>Dokumentation, Evaluationen, Statistiken -&gt; Berichterstattungspflicht!</a:t>
            </a:r>
          </a:p>
          <a:p>
            <a:pPr marL="0" indent="0">
              <a:buNone/>
            </a:pPr>
            <a:endParaRPr lang="de-DE" sz="2000" dirty="0">
              <a:latin typeface="Calibri" panose="020F0502020204030204" pitchFamily="34" charset="0"/>
            </a:endParaRPr>
          </a:p>
          <a:p>
            <a:r>
              <a:rPr lang="de-DE" sz="2000" dirty="0">
                <a:latin typeface="Calibri" panose="020F0502020204030204" pitchFamily="34" charset="0"/>
              </a:rPr>
              <a:t>Öffentlichkeitsarbeit, Inklusion, Entstigmatisierung seelischer Krisen</a:t>
            </a:r>
          </a:p>
          <a:p>
            <a:r>
              <a:rPr lang="de-DE" sz="2000" dirty="0">
                <a:latin typeface="Calibri" panose="020F0502020204030204" pitchFamily="34" charset="0"/>
              </a:rPr>
              <a:t>Gestaltung v. Beratungsmöglichkeiten i.S. der Diversität (Hören, Sehen, online..)</a:t>
            </a:r>
            <a:r>
              <a:rPr lang="de-DE" sz="2000" baseline="30000" dirty="0">
                <a:latin typeface="Calibri" panose="020F0502020204030204" pitchFamily="34" charset="0"/>
              </a:rPr>
              <a:t>1</a:t>
            </a:r>
          </a:p>
          <a:p>
            <a:pPr lvl="0"/>
            <a:r>
              <a:rPr lang="de-DE" sz="2000" dirty="0">
                <a:solidFill>
                  <a:prstClr val="black"/>
                </a:solidFill>
                <a:latin typeface="Calibri" panose="020F0502020204030204" pitchFamily="34" charset="0"/>
              </a:rPr>
              <a:t>Fehler- und Beschwerdemanagement			           </a:t>
            </a:r>
            <a:r>
              <a:rPr lang="de-DE" sz="1000" dirty="0">
                <a:solidFill>
                  <a:prstClr val="black"/>
                </a:solidFill>
                <a:latin typeface="Calibri" panose="020F0502020204030204" pitchFamily="34" charset="0"/>
                <a:hlinkClick r:id="rId2" action="ppaction://hlinksldjump"/>
              </a:rPr>
              <a:t>Krisennetzwerk Unterfranken </a:t>
            </a:r>
            <a:endParaRPr lang="de-DE" sz="1000" dirty="0">
              <a:solidFill>
                <a:prstClr val="black"/>
              </a:solidFill>
              <a:latin typeface="Calibri" panose="020F0502020204030204" pitchFamily="34" charset="0"/>
            </a:endParaRPr>
          </a:p>
          <a:p>
            <a:pPr marL="0" indent="0">
              <a:buNone/>
            </a:pPr>
            <a:r>
              <a:rPr lang="de-DE" sz="2000" dirty="0">
                <a:latin typeface="Calibri" panose="020F0502020204030204" pitchFamily="34" charset="0"/>
              </a:rPr>
              <a:t>	</a:t>
            </a:r>
          </a:p>
        </p:txBody>
      </p:sp>
      <p:sp>
        <p:nvSpPr>
          <p:cNvPr id="3" name="Fußzeilenplatzhalter 2"/>
          <p:cNvSpPr>
            <a:spLocks noGrp="1"/>
          </p:cNvSpPr>
          <p:nvPr>
            <p:ph type="ftr" sz="quarter" idx="11"/>
          </p:nvPr>
        </p:nvSpPr>
        <p:spPr/>
        <p:txBody>
          <a:bodyPr/>
          <a:lstStyle/>
          <a:p>
            <a:r>
              <a:rPr lang="de-DE"/>
              <a:t>Psychiatriekoordination Anne-Katrin Jentsch                  30.04.2019</a:t>
            </a:r>
            <a:endParaRPr lang="de-DE" dirty="0"/>
          </a:p>
        </p:txBody>
      </p:sp>
      <p:sp>
        <p:nvSpPr>
          <p:cNvPr id="4" name="Foliennummernplatzhalter 3"/>
          <p:cNvSpPr>
            <a:spLocks noGrp="1"/>
          </p:cNvSpPr>
          <p:nvPr>
            <p:ph type="sldNum" sz="quarter" idx="12"/>
          </p:nvPr>
        </p:nvSpPr>
        <p:spPr/>
        <p:txBody>
          <a:bodyPr/>
          <a:lstStyle/>
          <a:p>
            <a:fld id="{2042DECB-1354-4511-8363-1569A51C62B4}" type="slidenum">
              <a:rPr lang="de-DE" smtClean="0"/>
              <a:t>11</a:t>
            </a:fld>
            <a:endParaRPr lang="de-DE"/>
          </a:p>
        </p:txBody>
      </p:sp>
    </p:spTree>
    <p:extLst>
      <p:ext uri="{BB962C8B-B14F-4D97-AF65-F5344CB8AC3E}">
        <p14:creationId xmlns:p14="http://schemas.microsoft.com/office/powerpoint/2010/main" val="704354639"/>
      </p:ext>
    </p:extLst>
  </p:cSld>
  <p:clrMapOvr>
    <a:masterClrMapping/>
  </p:clrMapOvr>
  <mc:AlternateContent xmlns:mc="http://schemas.openxmlformats.org/markup-compatibility/2006" xmlns:p14="http://schemas.microsoft.com/office/powerpoint/2010/main">
    <mc:Choice Requires="p14">
      <p:transition spd="slow" p14:dur="2000" advTm="15143"/>
    </mc:Choice>
    <mc:Fallback xmlns="">
      <p:transition spd="slow" advTm="1514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67544" y="188640"/>
            <a:ext cx="8219256" cy="1143000"/>
          </a:xfrm>
        </p:spPr>
        <p:txBody>
          <a:bodyPr>
            <a:normAutofit/>
          </a:bodyPr>
          <a:lstStyle/>
          <a:p>
            <a:r>
              <a:rPr lang="de-DE" sz="3600" b="1" dirty="0">
                <a:latin typeface="Calibri" panose="020F0502020204030204" pitchFamily="34" charset="0"/>
              </a:rPr>
              <a:t>Mobile Fachteams</a:t>
            </a:r>
          </a:p>
        </p:txBody>
      </p:sp>
      <p:sp>
        <p:nvSpPr>
          <p:cNvPr id="7" name="Inhaltsplatzhalter 6"/>
          <p:cNvSpPr>
            <a:spLocks noGrp="1"/>
          </p:cNvSpPr>
          <p:nvPr>
            <p:ph idx="1"/>
          </p:nvPr>
        </p:nvSpPr>
        <p:spPr>
          <a:xfrm>
            <a:off x="179512" y="1268760"/>
            <a:ext cx="8856984" cy="4752528"/>
          </a:xfrm>
        </p:spPr>
        <p:txBody>
          <a:bodyPr>
            <a:normAutofit fontScale="92500"/>
          </a:bodyPr>
          <a:lstStyle/>
          <a:p>
            <a:r>
              <a:rPr lang="de-DE" sz="2200" dirty="0">
                <a:latin typeface="Calibri" panose="020F0502020204030204" pitchFamily="34" charset="0"/>
              </a:rPr>
              <a:t>Stärkung der SpDi in Trägerschaften der Freien Wohlfahrtspflege in ihrer städtischen wie ländlichen regionalen psychosozialen Arbeit als 1. Option</a:t>
            </a:r>
          </a:p>
          <a:p>
            <a:r>
              <a:rPr lang="de-DE" sz="2200" dirty="0">
                <a:latin typeface="Calibri" panose="020F0502020204030204" pitchFamily="34" charset="0"/>
              </a:rPr>
              <a:t>3 mobile Fachteams als SpDi-Schwerpunktteams in Unterfranken für beratende und aufsuchende Kriseninterventionen=direkte Klientenkontakte</a:t>
            </a:r>
          </a:p>
          <a:p>
            <a:r>
              <a:rPr lang="de-DE" sz="2200" dirty="0">
                <a:latin typeface="Calibri" panose="020F0502020204030204" pitchFamily="34" charset="0"/>
              </a:rPr>
              <a:t>„Sitz“ in den drei kreisfreien Städten</a:t>
            </a:r>
          </a:p>
          <a:p>
            <a:r>
              <a:rPr lang="de-DE" sz="2200" dirty="0">
                <a:latin typeface="Calibri" panose="020F0502020204030204" pitchFamily="34" charset="0"/>
              </a:rPr>
              <a:t>zuständig für die bekannten Planungsregionen</a:t>
            </a:r>
          </a:p>
          <a:p>
            <a:r>
              <a:rPr lang="de-DE" sz="2200" dirty="0">
                <a:latin typeface="Calibri" panose="020F0502020204030204" pitchFamily="34" charset="0"/>
              </a:rPr>
              <a:t>eingebettet in Kompetenz- und Erfahrungspotentiale der SpDi </a:t>
            </a:r>
          </a:p>
          <a:p>
            <a:r>
              <a:rPr lang="de-DE" sz="2200" dirty="0">
                <a:latin typeface="Calibri" panose="020F0502020204030204" pitchFamily="34" charset="0"/>
              </a:rPr>
              <a:t>entweder in einem Kooperationsmodell der regional tätigen SpDi`s oder durch einzelne SpDi`s -&gt;&gt; Planungsarbeit in den Regionen bis Mitte Juni</a:t>
            </a:r>
          </a:p>
          <a:p>
            <a:r>
              <a:rPr lang="de-DE" sz="2200" dirty="0">
                <a:latin typeface="Calibri" panose="020F0502020204030204" pitchFamily="34" charset="0"/>
                <a:sym typeface="Wingdings"/>
              </a:rPr>
              <a:t>personelle und finanzielle Ausstattung der Mobilen Teams zur Durchführung dieser Aufgaben ist dem Bezirk bewusst, jedoch noch landesweite Überlegungen in AG Rahmenempfehlungen über Form, Art, Qualifizierungen und Höhe (verschiedene Konstruktionsmodelle und unterschiedliche    	Finanzierungsoptionen)</a:t>
            </a:r>
          </a:p>
          <a:p>
            <a:endParaRPr lang="de-DE" dirty="0"/>
          </a:p>
          <a:p>
            <a:endParaRPr lang="de-DE" dirty="0"/>
          </a:p>
        </p:txBody>
      </p:sp>
      <p:sp>
        <p:nvSpPr>
          <p:cNvPr id="4" name="Fußzeilenplatzhalter 3"/>
          <p:cNvSpPr>
            <a:spLocks noGrp="1"/>
          </p:cNvSpPr>
          <p:nvPr>
            <p:ph type="ftr" sz="quarter" idx="11"/>
          </p:nvPr>
        </p:nvSpPr>
        <p:spPr/>
        <p:txBody>
          <a:bodyPr/>
          <a:lstStyle/>
          <a:p>
            <a:r>
              <a:rPr lang="de-DE"/>
              <a:t>Psychiatriekoordination Anne-Katrin Jentsch                  30.04.2019</a:t>
            </a:r>
            <a:endParaRPr lang="de-DE" dirty="0"/>
          </a:p>
        </p:txBody>
      </p:sp>
      <p:sp>
        <p:nvSpPr>
          <p:cNvPr id="5" name="Foliennummernplatzhalter 4"/>
          <p:cNvSpPr>
            <a:spLocks noGrp="1"/>
          </p:cNvSpPr>
          <p:nvPr>
            <p:ph type="sldNum" sz="quarter" idx="12"/>
          </p:nvPr>
        </p:nvSpPr>
        <p:spPr/>
        <p:txBody>
          <a:bodyPr/>
          <a:lstStyle/>
          <a:p>
            <a:fld id="{2042DECB-1354-4511-8363-1569A51C62B4}" type="slidenum">
              <a:rPr lang="de-DE" smtClean="0"/>
              <a:t>12</a:t>
            </a:fld>
            <a:endParaRPr lang="de-DE"/>
          </a:p>
        </p:txBody>
      </p:sp>
    </p:spTree>
    <p:extLst>
      <p:ext uri="{BB962C8B-B14F-4D97-AF65-F5344CB8AC3E}">
        <p14:creationId xmlns:p14="http://schemas.microsoft.com/office/powerpoint/2010/main" val="3885852589"/>
      </p:ext>
    </p:extLst>
  </p:cSld>
  <p:clrMapOvr>
    <a:masterClrMapping/>
  </p:clrMapOvr>
  <mc:AlternateContent xmlns:mc="http://schemas.openxmlformats.org/markup-compatibility/2006" xmlns:p14="http://schemas.microsoft.com/office/powerpoint/2010/main">
    <mc:Choice Requires="p14">
      <p:transition spd="slow" p14:dur="2000" advTm="13103"/>
    </mc:Choice>
    <mc:Fallback xmlns="">
      <p:transition spd="slow" advTm="1310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Psychiatriekoordination Anne-Katrin Jentsch                  30.04.2019</a:t>
            </a:r>
            <a:endParaRPr lang="de-DE" dirty="0"/>
          </a:p>
        </p:txBody>
      </p:sp>
      <p:sp>
        <p:nvSpPr>
          <p:cNvPr id="3" name="Foliennummernplatzhalter 2"/>
          <p:cNvSpPr>
            <a:spLocks noGrp="1"/>
          </p:cNvSpPr>
          <p:nvPr>
            <p:ph type="sldNum" sz="quarter" idx="12"/>
          </p:nvPr>
        </p:nvSpPr>
        <p:spPr/>
        <p:txBody>
          <a:bodyPr/>
          <a:lstStyle/>
          <a:p>
            <a:fld id="{2042DECB-1354-4511-8363-1569A51C62B4}" type="slidenum">
              <a:rPr lang="de-DE" smtClean="0"/>
              <a:t>13</a:t>
            </a:fld>
            <a:endParaRPr lang="de-DE"/>
          </a:p>
        </p:txBody>
      </p:sp>
      <p:pic>
        <p:nvPicPr>
          <p:cNvPr id="8" name="Grafik 7">
            <a:extLst>
              <a:ext uri="{FF2B5EF4-FFF2-40B4-BE49-F238E27FC236}">
                <a16:creationId xmlns:a16="http://schemas.microsoft.com/office/drawing/2014/main" id="{C5214A00-BF6E-4DC6-9A44-734105EA1E98}"/>
              </a:ext>
            </a:extLst>
          </p:cNvPr>
          <p:cNvPicPr/>
          <p:nvPr/>
        </p:nvPicPr>
        <p:blipFill>
          <a:blip r:embed="rId2"/>
          <a:stretch>
            <a:fillRect/>
          </a:stretch>
        </p:blipFill>
        <p:spPr>
          <a:xfrm>
            <a:off x="38417" y="878840"/>
            <a:ext cx="9067165" cy="5100320"/>
          </a:xfrm>
          <a:prstGeom prst="rect">
            <a:avLst/>
          </a:prstGeom>
        </p:spPr>
      </p:pic>
    </p:spTree>
    <p:extLst>
      <p:ext uri="{BB962C8B-B14F-4D97-AF65-F5344CB8AC3E}">
        <p14:creationId xmlns:p14="http://schemas.microsoft.com/office/powerpoint/2010/main" val="240582547"/>
      </p:ext>
    </p:extLst>
  </p:cSld>
  <p:clrMapOvr>
    <a:masterClrMapping/>
  </p:clrMapOvr>
  <mc:AlternateContent xmlns:mc="http://schemas.openxmlformats.org/markup-compatibility/2006" xmlns:p14="http://schemas.microsoft.com/office/powerpoint/2010/main">
    <mc:Choice Requires="p14">
      <p:transition spd="slow" p14:dur="2000" advTm="8199"/>
    </mc:Choice>
    <mc:Fallback xmlns="">
      <p:transition spd="slow" advTm="819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9871"/>
            <a:ext cx="8219256" cy="1143000"/>
          </a:xfrm>
        </p:spPr>
        <p:txBody>
          <a:bodyPr>
            <a:normAutofit/>
          </a:bodyPr>
          <a:lstStyle/>
          <a:p>
            <a:r>
              <a:rPr lang="de-DE" sz="3600" b="1" dirty="0">
                <a:latin typeface="Calibri" panose="020F0502020204030204" pitchFamily="34" charset="0"/>
              </a:rPr>
              <a:t>Mobile Fachteams</a:t>
            </a:r>
          </a:p>
        </p:txBody>
      </p:sp>
      <p:sp>
        <p:nvSpPr>
          <p:cNvPr id="3" name="Inhaltsplatzhalter 2"/>
          <p:cNvSpPr>
            <a:spLocks noGrp="1"/>
          </p:cNvSpPr>
          <p:nvPr>
            <p:ph idx="1"/>
          </p:nvPr>
        </p:nvSpPr>
        <p:spPr>
          <a:xfrm>
            <a:off x="112676" y="692696"/>
            <a:ext cx="8784976" cy="5641667"/>
          </a:xfrm>
        </p:spPr>
        <p:txBody>
          <a:bodyPr>
            <a:normAutofit fontScale="92500" lnSpcReduction="20000"/>
          </a:bodyPr>
          <a:lstStyle/>
          <a:p>
            <a:endParaRPr lang="de-DE" sz="1900" dirty="0">
              <a:latin typeface="Calibri" panose="020F0502020204030204" pitchFamily="34" charset="0"/>
            </a:endParaRPr>
          </a:p>
          <a:p>
            <a:r>
              <a:rPr lang="de-DE" sz="1900" dirty="0">
                <a:latin typeface="Calibri" panose="020F0502020204030204" pitchFamily="34" charset="0"/>
              </a:rPr>
              <a:t>Mobile Einsatzkräfte…..einheitliche Standards durch AG Rahmenempfehlung abwarten-&gt; </a:t>
            </a:r>
          </a:p>
          <a:p>
            <a:r>
              <a:rPr lang="de-DE" sz="1900" dirty="0">
                <a:latin typeface="Calibri" panose="020F0502020204030204" pitchFamily="34" charset="0"/>
              </a:rPr>
              <a:t>		</a:t>
            </a:r>
            <a:r>
              <a:rPr lang="de-DE" sz="1900" u="sng" dirty="0">
                <a:latin typeface="Calibri" panose="020F0502020204030204" pitchFamily="34" charset="0"/>
              </a:rPr>
              <a:t>SpDi-Team mit AWF-Team </a:t>
            </a:r>
            <a:r>
              <a:rPr lang="de-DE" sz="1900" dirty="0">
                <a:latin typeface="Calibri" panose="020F0502020204030204" pitchFamily="34" charset="0"/>
              </a:rPr>
              <a:t>(Abend-Wochenende-Feiertage):</a:t>
            </a:r>
          </a:p>
          <a:p>
            <a:pPr marL="0" indent="0">
              <a:buNone/>
            </a:pPr>
            <a:endParaRPr lang="de-DE" sz="1900" dirty="0">
              <a:latin typeface="Calibri" panose="020F0502020204030204" pitchFamily="34" charset="0"/>
            </a:endParaRPr>
          </a:p>
          <a:p>
            <a:pPr lvl="1"/>
            <a:r>
              <a:rPr lang="de-DE" sz="1900" dirty="0">
                <a:latin typeface="Calibri" panose="020F0502020204030204" pitchFamily="34" charset="0"/>
              </a:rPr>
              <a:t>Tagdienst SpDi: 	aufsuchender Krisendienst über die SpDi (Erhöhung der 				festangestellten Fachkräfte i.R. der SpDi-Richtlinien üb. Bezirk 			</a:t>
            </a:r>
            <a:r>
              <a:rPr lang="de-DE" sz="1900" dirty="0" err="1">
                <a:latin typeface="Calibri" panose="020F0502020204030204" pitchFamily="34" charset="0"/>
              </a:rPr>
              <a:t>Ufr</a:t>
            </a:r>
            <a:r>
              <a:rPr lang="de-DE" sz="1900" dirty="0">
                <a:latin typeface="Calibri" panose="020F0502020204030204" pitchFamily="34" charset="0"/>
              </a:rPr>
              <a:t>.; Sicherheit in den Rahmenbedingungen)</a:t>
            </a:r>
          </a:p>
          <a:p>
            <a:pPr lvl="1"/>
            <a:r>
              <a:rPr lang="de-DE" sz="1900" dirty="0">
                <a:latin typeface="Calibri" panose="020F0502020204030204" pitchFamily="34" charset="0"/>
              </a:rPr>
              <a:t>Tagdienst SpDi:	Akquise und Aufbau der AWF-Teams, Dienstplangestaltung und 			Ansprechpartner für diese Mitarbeiter </a:t>
            </a:r>
          </a:p>
          <a:p>
            <a:pPr lvl="1"/>
            <a:r>
              <a:rPr lang="de-DE" sz="1900" dirty="0">
                <a:latin typeface="Calibri" panose="020F0502020204030204" pitchFamily="34" charset="0"/>
              </a:rPr>
              <a:t>Einsatzteam Nacht:	AWF-Team (Budgetlösung zur Anstellung von Fachkräften als 				„geringfügig Beschäftigte“ beim jeweiligen Träger)</a:t>
            </a:r>
          </a:p>
          <a:p>
            <a:pPr marL="2743200" lvl="6" indent="0">
              <a:buNone/>
            </a:pPr>
            <a:endParaRPr lang="de-DE" sz="1900" dirty="0">
              <a:latin typeface="Calibri" panose="020F0502020204030204" pitchFamily="34" charset="0"/>
            </a:endParaRPr>
          </a:p>
          <a:p>
            <a:pPr marL="457200" lvl="1" indent="0">
              <a:buNone/>
            </a:pPr>
            <a:endParaRPr lang="de-DE" sz="1900" dirty="0">
              <a:latin typeface="Calibri" panose="020F0502020204030204" pitchFamily="34" charset="0"/>
            </a:endParaRPr>
          </a:p>
          <a:p>
            <a:r>
              <a:rPr lang="de-DE" sz="1900" dirty="0">
                <a:latin typeface="Calibri" panose="020F0502020204030204" pitchFamily="34" charset="0"/>
              </a:rPr>
              <a:t>Leitstelle entscheidet generell über die Notwendigkeit eines Einsatzes und konkret darüber, welches Team startet </a:t>
            </a:r>
          </a:p>
          <a:p>
            <a:pPr marL="0" indent="0">
              <a:buNone/>
            </a:pPr>
            <a:r>
              <a:rPr lang="de-DE" sz="1900" dirty="0">
                <a:latin typeface="Calibri" panose="020F0502020204030204" pitchFamily="34" charset="0"/>
              </a:rPr>
              <a:t>	-&gt; ungefähre Radien, jedoch keine starren Grenzen</a:t>
            </a:r>
          </a:p>
          <a:p>
            <a:pPr marL="0" indent="0">
              <a:buNone/>
            </a:pPr>
            <a:r>
              <a:rPr lang="de-DE" sz="1900" dirty="0">
                <a:latin typeface="Calibri" panose="020F0502020204030204" pitchFamily="34" charset="0"/>
              </a:rPr>
              <a:t>	-&gt; Priorität hat die Erreichbarkeit unter aktuellen Bedingungen</a:t>
            </a:r>
          </a:p>
          <a:p>
            <a:pPr marL="0" indent="0">
              <a:buNone/>
            </a:pPr>
            <a:r>
              <a:rPr lang="de-DE" sz="1900" dirty="0">
                <a:latin typeface="Calibri" panose="020F0502020204030204" pitchFamily="34" charset="0"/>
              </a:rPr>
              <a:t>	-&gt; keine „Grenzdiskussionen“ = 1 Netzwerk Unterfranken</a:t>
            </a:r>
          </a:p>
          <a:p>
            <a:pPr marL="0" indent="0">
              <a:buNone/>
            </a:pPr>
            <a:endParaRPr lang="de-DE" sz="2000" dirty="0">
              <a:latin typeface="Calibri" panose="020F0502020204030204" pitchFamily="34" charset="0"/>
            </a:endParaRPr>
          </a:p>
          <a:p>
            <a:pPr marL="0" indent="0">
              <a:buNone/>
            </a:pPr>
            <a:endParaRPr lang="de-DE" sz="1000" dirty="0">
              <a:latin typeface="Calibri" panose="020F0502020204030204" pitchFamily="34" charset="0"/>
              <a:hlinkClick r:id="rId2" action="ppaction://hlinksldjump"/>
            </a:endParaRPr>
          </a:p>
          <a:p>
            <a:pPr marL="0" indent="0">
              <a:buNone/>
            </a:pPr>
            <a:r>
              <a:rPr lang="de-DE" sz="1000" dirty="0">
                <a:latin typeface="Calibri" panose="020F0502020204030204" pitchFamily="34" charset="0"/>
                <a:hlinkClick r:id="rId2" action="ppaction://hlinksldjump"/>
              </a:rPr>
              <a:t>Krisennetzwerk Unterfranken </a:t>
            </a:r>
            <a:endParaRPr lang="de-DE" sz="1000" dirty="0">
              <a:latin typeface="Calibri" panose="020F0502020204030204" pitchFamily="34" charset="0"/>
            </a:endParaRPr>
          </a:p>
          <a:p>
            <a:endParaRPr lang="de-DE" sz="2000" dirty="0">
              <a:latin typeface="Calibri" panose="020F0502020204030204" pitchFamily="34" charset="0"/>
            </a:endParaRPr>
          </a:p>
          <a:p>
            <a:endParaRPr lang="de-DE" dirty="0"/>
          </a:p>
        </p:txBody>
      </p:sp>
      <p:sp>
        <p:nvSpPr>
          <p:cNvPr id="4" name="Fußzeilenplatzhalter 3"/>
          <p:cNvSpPr>
            <a:spLocks noGrp="1"/>
          </p:cNvSpPr>
          <p:nvPr>
            <p:ph type="ftr" sz="quarter" idx="11"/>
          </p:nvPr>
        </p:nvSpPr>
        <p:spPr/>
        <p:txBody>
          <a:bodyPr/>
          <a:lstStyle/>
          <a:p>
            <a:r>
              <a:rPr lang="de-DE"/>
              <a:t>Psychiatriekoordination Anne-Katrin Jentsch                  30.04.2019</a:t>
            </a:r>
            <a:endParaRPr lang="de-DE" dirty="0"/>
          </a:p>
        </p:txBody>
      </p:sp>
      <p:sp>
        <p:nvSpPr>
          <p:cNvPr id="5" name="Foliennummernplatzhalter 4"/>
          <p:cNvSpPr>
            <a:spLocks noGrp="1"/>
          </p:cNvSpPr>
          <p:nvPr>
            <p:ph type="sldNum" sz="quarter" idx="12"/>
          </p:nvPr>
        </p:nvSpPr>
        <p:spPr/>
        <p:txBody>
          <a:bodyPr/>
          <a:lstStyle/>
          <a:p>
            <a:fld id="{2042DECB-1354-4511-8363-1569A51C62B4}" type="slidenum">
              <a:rPr lang="de-DE" smtClean="0"/>
              <a:t>14</a:t>
            </a:fld>
            <a:endParaRPr lang="de-DE"/>
          </a:p>
        </p:txBody>
      </p:sp>
    </p:spTree>
    <p:extLst>
      <p:ext uri="{BB962C8B-B14F-4D97-AF65-F5344CB8AC3E}">
        <p14:creationId xmlns:p14="http://schemas.microsoft.com/office/powerpoint/2010/main" val="1830134354"/>
      </p:ext>
    </p:extLst>
  </p:cSld>
  <p:clrMapOvr>
    <a:masterClrMapping/>
  </p:clrMapOvr>
  <mc:AlternateContent xmlns:mc="http://schemas.openxmlformats.org/markup-compatibility/2006" xmlns:p14="http://schemas.microsoft.com/office/powerpoint/2010/main">
    <mc:Choice Requires="p14">
      <p:transition spd="slow" p14:dur="2000" advTm="9350"/>
    </mc:Choice>
    <mc:Fallback xmlns="">
      <p:transition spd="slow" advTm="935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600" b="1" dirty="0">
                <a:latin typeface="Calibri" panose="020F0502020204030204" pitchFamily="34" charset="0"/>
              </a:rPr>
              <a:t>Krisenversorgung SpDi</a:t>
            </a:r>
          </a:p>
        </p:txBody>
      </p:sp>
      <p:sp>
        <p:nvSpPr>
          <p:cNvPr id="5" name="Inhaltsplatzhalter 4"/>
          <p:cNvSpPr>
            <a:spLocks noGrp="1"/>
          </p:cNvSpPr>
          <p:nvPr>
            <p:ph idx="1"/>
          </p:nvPr>
        </p:nvSpPr>
        <p:spPr>
          <a:xfrm>
            <a:off x="323528" y="1196752"/>
            <a:ext cx="8229600" cy="4813995"/>
          </a:xfrm>
        </p:spPr>
        <p:txBody>
          <a:bodyPr>
            <a:normAutofit fontScale="92500" lnSpcReduction="20000"/>
          </a:bodyPr>
          <a:lstStyle/>
          <a:p>
            <a:endParaRPr lang="de-DE" sz="2400" dirty="0">
              <a:latin typeface="Calibri" panose="020F0502020204030204" pitchFamily="34" charset="0"/>
            </a:endParaRPr>
          </a:p>
          <a:p>
            <a:r>
              <a:rPr lang="de-DE" sz="2400" dirty="0">
                <a:latin typeface="Calibri" panose="020F0502020204030204" pitchFamily="34" charset="0"/>
              </a:rPr>
              <a:t>Stärkung der Krisenversorgung in der gesamten Fläche </a:t>
            </a:r>
          </a:p>
          <a:p>
            <a:pPr marL="0" indent="0">
              <a:buNone/>
            </a:pPr>
            <a:r>
              <a:rPr lang="de-DE" sz="2400" dirty="0">
                <a:latin typeface="Calibri" panose="020F0502020204030204" pitchFamily="34" charset="0"/>
              </a:rPr>
              <a:t>     durch alle und in allen SpDi </a:t>
            </a:r>
          </a:p>
          <a:p>
            <a:pPr marL="0" indent="0">
              <a:buNone/>
            </a:pPr>
            <a:r>
              <a:rPr lang="de-DE" sz="2400" dirty="0">
                <a:latin typeface="Calibri" panose="020F0502020204030204" pitchFamily="34" charset="0"/>
              </a:rPr>
              <a:t>     i.S. der Rahmenleistungsbeschreibung Bayern</a:t>
            </a:r>
          </a:p>
          <a:p>
            <a:pPr marL="0" indent="0">
              <a:buNone/>
            </a:pPr>
            <a:r>
              <a:rPr lang="de-DE" sz="2400" dirty="0">
                <a:latin typeface="Calibri" panose="020F0502020204030204" pitchFamily="34" charset="0"/>
              </a:rPr>
              <a:t>	</a:t>
            </a:r>
            <a:r>
              <a:rPr lang="de-DE" sz="2400" dirty="0">
                <a:latin typeface="Calibri" panose="020F0502020204030204" pitchFamily="34" charset="0"/>
                <a:sym typeface="Wingdings"/>
              </a:rPr>
              <a:t>- hoher Anspruch an Selbstreflexion</a:t>
            </a:r>
          </a:p>
          <a:p>
            <a:pPr marL="0" indent="0">
              <a:buNone/>
            </a:pPr>
            <a:r>
              <a:rPr lang="de-DE" sz="2400" dirty="0">
                <a:latin typeface="Calibri" panose="020F0502020204030204" pitchFamily="34" charset="0"/>
                <a:sym typeface="Wingdings"/>
              </a:rPr>
              <a:t>	- Austausch in den ZV – Gesprächen ab April 2019</a:t>
            </a:r>
          </a:p>
          <a:p>
            <a:pPr marL="0" indent="0">
              <a:buNone/>
            </a:pPr>
            <a:r>
              <a:rPr lang="de-DE" sz="2400" dirty="0">
                <a:latin typeface="Calibri" panose="020F0502020204030204" pitchFamily="34" charset="0"/>
                <a:sym typeface="Wingdings"/>
              </a:rPr>
              <a:t>	- agile Veränderungsprozesse zur Erfüllung der 	    	   	  neuen gesetzlichen Normen notwendig </a:t>
            </a:r>
          </a:p>
          <a:p>
            <a:pPr marL="0" indent="0">
              <a:buNone/>
            </a:pPr>
            <a:r>
              <a:rPr lang="de-DE" sz="2400" dirty="0">
                <a:latin typeface="Calibri" panose="020F0502020204030204" pitchFamily="34" charset="0"/>
                <a:sym typeface="Wingdings"/>
              </a:rPr>
              <a:t>		∟ dazu Entwicklungs-Workshops mit den SpDi`s in 		den einzelnen Regionen </a:t>
            </a:r>
          </a:p>
          <a:p>
            <a:pPr marL="0" indent="0">
              <a:buNone/>
            </a:pPr>
            <a:r>
              <a:rPr lang="de-DE" sz="2400" dirty="0">
                <a:latin typeface="Calibri" panose="020F0502020204030204" pitchFamily="34" charset="0"/>
                <a:sym typeface="Wingdings"/>
              </a:rPr>
              <a:t>		∟ Gespräche mit Vorständen der Psychosozialen 		</a:t>
            </a:r>
            <a:r>
              <a:rPr lang="de-DE" sz="2400" dirty="0" err="1">
                <a:latin typeface="Calibri" panose="020F0502020204030204" pitchFamily="34" charset="0"/>
                <a:sym typeface="Wingdings"/>
              </a:rPr>
              <a:t>Arbeitsgemeinscahften</a:t>
            </a:r>
            <a:endParaRPr lang="de-DE" sz="2400" dirty="0">
              <a:latin typeface="Calibri" panose="020F0502020204030204" pitchFamily="34" charset="0"/>
              <a:sym typeface="Wingdings"/>
            </a:endParaRPr>
          </a:p>
          <a:p>
            <a:pPr marL="0" indent="0">
              <a:buNone/>
            </a:pPr>
            <a:endParaRPr lang="de-DE" sz="2400" dirty="0">
              <a:latin typeface="Calibri" panose="020F0502020204030204" pitchFamily="34" charset="0"/>
              <a:sym typeface="Wingdings"/>
            </a:endParaRPr>
          </a:p>
          <a:p>
            <a:pPr marL="0" indent="0">
              <a:buNone/>
            </a:pPr>
            <a:r>
              <a:rPr lang="de-DE" sz="2400" dirty="0">
                <a:latin typeface="Calibri" panose="020F0502020204030204" pitchFamily="34" charset="0"/>
                <a:sym typeface="Wingdings"/>
              </a:rPr>
              <a:t>							</a:t>
            </a:r>
            <a:r>
              <a:rPr lang="de-DE" sz="1000" dirty="0">
                <a:latin typeface="Calibri" panose="020F0502020204030204" pitchFamily="34" charset="0"/>
                <a:sym typeface="Wingdings"/>
                <a:hlinkClick r:id="rId2" action="ppaction://hlinksldjump"/>
              </a:rPr>
              <a:t>Krisennetzwerk Unterfranken </a:t>
            </a:r>
            <a:endParaRPr lang="de-DE" sz="1000" dirty="0">
              <a:latin typeface="Calibri" panose="020F0502020204030204" pitchFamily="34" charset="0"/>
            </a:endParaRPr>
          </a:p>
        </p:txBody>
      </p:sp>
      <p:sp>
        <p:nvSpPr>
          <p:cNvPr id="2" name="Fußzeilenplatzhalter 1"/>
          <p:cNvSpPr>
            <a:spLocks noGrp="1"/>
          </p:cNvSpPr>
          <p:nvPr>
            <p:ph type="ftr" sz="quarter" idx="11"/>
          </p:nvPr>
        </p:nvSpPr>
        <p:spPr/>
        <p:txBody>
          <a:bodyPr/>
          <a:lstStyle/>
          <a:p>
            <a:r>
              <a:rPr lang="de-DE"/>
              <a:t>Psychiatriekoordination Anne-Katrin Jentsch                  30.04.2019</a:t>
            </a:r>
            <a:endParaRPr lang="de-DE" dirty="0"/>
          </a:p>
        </p:txBody>
      </p:sp>
      <p:sp>
        <p:nvSpPr>
          <p:cNvPr id="3" name="Foliennummernplatzhalter 2"/>
          <p:cNvSpPr>
            <a:spLocks noGrp="1"/>
          </p:cNvSpPr>
          <p:nvPr>
            <p:ph type="sldNum" sz="quarter" idx="12"/>
          </p:nvPr>
        </p:nvSpPr>
        <p:spPr/>
        <p:txBody>
          <a:bodyPr/>
          <a:lstStyle/>
          <a:p>
            <a:fld id="{2042DECB-1354-4511-8363-1569A51C62B4}" type="slidenum">
              <a:rPr lang="de-DE" smtClean="0"/>
              <a:t>15</a:t>
            </a:fld>
            <a:endParaRPr lang="de-DE"/>
          </a:p>
        </p:txBody>
      </p:sp>
    </p:spTree>
    <p:extLst>
      <p:ext uri="{BB962C8B-B14F-4D97-AF65-F5344CB8AC3E}">
        <p14:creationId xmlns:p14="http://schemas.microsoft.com/office/powerpoint/2010/main" val="1779073276"/>
      </p:ext>
    </p:extLst>
  </p:cSld>
  <p:clrMapOvr>
    <a:masterClrMapping/>
  </p:clrMapOvr>
  <mc:AlternateContent xmlns:mc="http://schemas.openxmlformats.org/markup-compatibility/2006" xmlns:p14="http://schemas.microsoft.com/office/powerpoint/2010/main">
    <mc:Choice Requires="p14">
      <p:transition spd="slow" p14:dur="2000" advTm="15159"/>
    </mc:Choice>
    <mc:Fallback xmlns="">
      <p:transition spd="slow" advTm="1515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1B80D-0709-4893-AC5E-8BAC35A06421}"/>
              </a:ext>
            </a:extLst>
          </p:cNvPr>
          <p:cNvSpPr>
            <a:spLocks noGrp="1"/>
          </p:cNvSpPr>
          <p:nvPr>
            <p:ph type="title"/>
          </p:nvPr>
        </p:nvSpPr>
        <p:spPr/>
        <p:txBody>
          <a:bodyPr>
            <a:normAutofit/>
          </a:bodyPr>
          <a:lstStyle/>
          <a:p>
            <a:r>
              <a:rPr lang="de-DE" sz="3600" b="1" dirty="0">
                <a:latin typeface="Calibri" panose="020F0502020204030204" pitchFamily="34" charset="0"/>
                <a:cs typeface="Calibri" panose="020F0502020204030204" pitchFamily="34" charset="0"/>
              </a:rPr>
              <a:t>Koordination des Krisennetzwerkes</a:t>
            </a:r>
          </a:p>
        </p:txBody>
      </p:sp>
      <p:sp>
        <p:nvSpPr>
          <p:cNvPr id="3" name="Inhaltsplatzhalter 2">
            <a:extLst>
              <a:ext uri="{FF2B5EF4-FFF2-40B4-BE49-F238E27FC236}">
                <a16:creationId xmlns:a16="http://schemas.microsoft.com/office/drawing/2014/main" id="{8D2FA3BA-4F8B-4734-AFBC-DB7102F40914}"/>
              </a:ext>
            </a:extLst>
          </p:cNvPr>
          <p:cNvSpPr>
            <a:spLocks noGrp="1"/>
          </p:cNvSpPr>
          <p:nvPr>
            <p:ph idx="1"/>
          </p:nvPr>
        </p:nvSpPr>
        <p:spPr>
          <a:xfrm>
            <a:off x="457200" y="1196752"/>
            <a:ext cx="8507288" cy="4929411"/>
          </a:xfrm>
        </p:spPr>
        <p:txBody>
          <a:bodyPr>
            <a:normAutofit fontScale="92500" lnSpcReduction="20000"/>
          </a:bodyPr>
          <a:lstStyle/>
          <a:p>
            <a:r>
              <a:rPr lang="de-DE" sz="2400" dirty="0">
                <a:latin typeface="Calibri" panose="020F0502020204030204" pitchFamily="34" charset="0"/>
                <a:cs typeface="Calibri" panose="020F0502020204030204" pitchFamily="34" charset="0"/>
              </a:rPr>
              <a:t>Steuerung der organisatorischen und operativen Abläufe im Gesamtprojekt (fortlaufend – auch nach 2021)</a:t>
            </a:r>
          </a:p>
          <a:p>
            <a:r>
              <a:rPr lang="de-DE" sz="2400" dirty="0">
                <a:latin typeface="Calibri" panose="020F0502020204030204" pitchFamily="34" charset="0"/>
              </a:rPr>
              <a:t>Gesamtvernetzung von Versorgungsverpflichteten, Selbsthilfe und Angehörigen,</a:t>
            </a:r>
            <a:endParaRPr lang="de-DE" sz="2400" dirty="0">
              <a:solidFill>
                <a:prstClr val="black"/>
              </a:solidFill>
              <a:latin typeface="Calibri" panose="020F0502020204030204" pitchFamily="34" charset="0"/>
            </a:endParaRPr>
          </a:p>
          <a:p>
            <a:r>
              <a:rPr lang="de-DE" sz="2400" dirty="0">
                <a:latin typeface="Calibri" panose="020F0502020204030204" pitchFamily="34" charset="0"/>
                <a:cs typeface="Calibri" panose="020F0502020204030204" pitchFamily="34" charset="0"/>
              </a:rPr>
              <a:t>Aufbau der Kooperationsstrukturen/Netzwerkpartner</a:t>
            </a:r>
          </a:p>
          <a:p>
            <a:r>
              <a:rPr lang="de-DE" sz="2400" dirty="0">
                <a:latin typeface="Calibri" panose="020F0502020204030204" pitchFamily="34" charset="0"/>
              </a:rPr>
              <a:t>Kooperationsvereinbarungen mit Kliniken, PIA, SpDi, niedergelassenen Ärzten, Polizei, Jugendämtern, Kreisverwaltungsbehörden, ILS und anderen Partnern in den Regionen</a:t>
            </a:r>
          </a:p>
          <a:p>
            <a:r>
              <a:rPr lang="de-DE" sz="2400" dirty="0">
                <a:latin typeface="Calibri" panose="020F0502020204030204" pitchFamily="34" charset="0"/>
                <a:cs typeface="Calibri" panose="020F0502020204030204" pitchFamily="34" charset="0"/>
              </a:rPr>
              <a:t>Ausführung und Abstimmung der gebietsbezogenen Aufgaben, Schnittstellenorganisation/</a:t>
            </a:r>
            <a:r>
              <a:rPr lang="de-DE" sz="2400" dirty="0" err="1">
                <a:latin typeface="Calibri" panose="020F0502020204030204" pitchFamily="34" charset="0"/>
                <a:cs typeface="Calibri" panose="020F0502020204030204" pitchFamily="34" charset="0"/>
              </a:rPr>
              <a:t>Multiplikatorenfunktion</a:t>
            </a:r>
            <a:endParaRPr lang="de-DE" sz="2400" dirty="0">
              <a:latin typeface="Calibri" panose="020F0502020204030204" pitchFamily="34" charset="0"/>
              <a:cs typeface="Calibri" panose="020F0502020204030204" pitchFamily="34" charset="0"/>
            </a:endParaRPr>
          </a:p>
          <a:p>
            <a:r>
              <a:rPr lang="de-DE" sz="2400" dirty="0">
                <a:latin typeface="Calibri" panose="020F0502020204030204" pitchFamily="34" charset="0"/>
                <a:cs typeface="Calibri" panose="020F0502020204030204" pitchFamily="34" charset="0"/>
              </a:rPr>
              <a:t>Schulungstrainer -&gt; Qualitätsstandards</a:t>
            </a:r>
          </a:p>
          <a:p>
            <a:r>
              <a:rPr lang="de-DE" sz="2400" dirty="0">
                <a:latin typeface="Calibri" panose="020F0502020204030204" pitchFamily="34" charset="0"/>
                <a:cs typeface="Calibri" panose="020F0502020204030204" pitchFamily="34" charset="0"/>
              </a:rPr>
              <a:t>Gebietsübergreifende Vertretung gegenüber Dritten und in Gremien</a:t>
            </a:r>
          </a:p>
          <a:p>
            <a:r>
              <a:rPr lang="de-DE" sz="2400" dirty="0">
                <a:latin typeface="Calibri" panose="020F0502020204030204" pitchFamily="34" charset="0"/>
                <a:cs typeface="Calibri" panose="020F0502020204030204" pitchFamily="34" charset="0"/>
              </a:rPr>
              <a:t>Mitarbeit Bayerischer Bezirketag: Krisendienste, Unterbringungsrecht, Verwaltungsvorschriften, Psychiatrie, Kinder -und Jugendliche</a:t>
            </a:r>
          </a:p>
          <a:p>
            <a:r>
              <a:rPr lang="de-DE" sz="2400" dirty="0">
                <a:latin typeface="Calibri" panose="020F0502020204030204" pitchFamily="34" charset="0"/>
                <a:cs typeface="Calibri" panose="020F0502020204030204" pitchFamily="34" charset="0"/>
              </a:rPr>
              <a:t>=&gt; Leitung im Aufgabenkreis des Bezirkes Unterfranken</a:t>
            </a:r>
          </a:p>
          <a:p>
            <a:endParaRPr lang="de-DE" sz="2800" dirty="0">
              <a:latin typeface="Calibri" panose="020F0502020204030204" pitchFamily="34" charset="0"/>
              <a:cs typeface="Calibri" panose="020F0502020204030204" pitchFamily="34" charset="0"/>
            </a:endParaRPr>
          </a:p>
          <a:p>
            <a:endParaRPr lang="de-DE" dirty="0"/>
          </a:p>
        </p:txBody>
      </p:sp>
      <p:sp>
        <p:nvSpPr>
          <p:cNvPr id="4" name="Fußzeilenplatzhalter 3">
            <a:extLst>
              <a:ext uri="{FF2B5EF4-FFF2-40B4-BE49-F238E27FC236}">
                <a16:creationId xmlns:a16="http://schemas.microsoft.com/office/drawing/2014/main" id="{571F05CC-7D24-4CF9-8C94-47A37B623E01}"/>
              </a:ext>
            </a:extLst>
          </p:cNvPr>
          <p:cNvSpPr>
            <a:spLocks noGrp="1"/>
          </p:cNvSpPr>
          <p:nvPr>
            <p:ph type="ftr" sz="quarter" idx="11"/>
          </p:nvPr>
        </p:nvSpPr>
        <p:spPr/>
        <p:txBody>
          <a:bodyPr/>
          <a:lstStyle/>
          <a:p>
            <a:r>
              <a:rPr lang="de-DE"/>
              <a:t>Psychiatriekoordination Anne-Katrin Jentsch                  30.04.2019</a:t>
            </a:r>
            <a:endParaRPr lang="de-DE" dirty="0"/>
          </a:p>
        </p:txBody>
      </p:sp>
      <p:sp>
        <p:nvSpPr>
          <p:cNvPr id="5" name="Foliennummernplatzhalter 4">
            <a:extLst>
              <a:ext uri="{FF2B5EF4-FFF2-40B4-BE49-F238E27FC236}">
                <a16:creationId xmlns:a16="http://schemas.microsoft.com/office/drawing/2014/main" id="{D2715C94-26BB-4A5D-B0D3-E2496AEF34F5}"/>
              </a:ext>
            </a:extLst>
          </p:cNvPr>
          <p:cNvSpPr>
            <a:spLocks noGrp="1"/>
          </p:cNvSpPr>
          <p:nvPr>
            <p:ph type="sldNum" sz="quarter" idx="12"/>
          </p:nvPr>
        </p:nvSpPr>
        <p:spPr/>
        <p:txBody>
          <a:bodyPr/>
          <a:lstStyle/>
          <a:p>
            <a:fld id="{2042DECB-1354-4511-8363-1569A51C62B4}" type="slidenum">
              <a:rPr lang="de-DE" smtClean="0"/>
              <a:t>16</a:t>
            </a:fld>
            <a:endParaRPr lang="de-DE"/>
          </a:p>
        </p:txBody>
      </p:sp>
    </p:spTree>
    <p:extLst>
      <p:ext uri="{BB962C8B-B14F-4D97-AF65-F5344CB8AC3E}">
        <p14:creationId xmlns:p14="http://schemas.microsoft.com/office/powerpoint/2010/main" val="1758280120"/>
      </p:ext>
    </p:extLst>
  </p:cSld>
  <p:clrMapOvr>
    <a:masterClrMapping/>
  </p:clrMapOvr>
  <mc:AlternateContent xmlns:mc="http://schemas.openxmlformats.org/markup-compatibility/2006" xmlns:p14="http://schemas.microsoft.com/office/powerpoint/2010/main">
    <mc:Choice Requires="p14">
      <p:transition spd="slow" p14:dur="2000" advTm="18958"/>
    </mc:Choice>
    <mc:Fallback xmlns="">
      <p:transition spd="slow" advTm="1895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71400"/>
            <a:ext cx="8219256" cy="1143000"/>
          </a:xfrm>
        </p:spPr>
        <p:txBody>
          <a:bodyPr>
            <a:normAutofit/>
          </a:bodyPr>
          <a:lstStyle/>
          <a:p>
            <a:r>
              <a:rPr lang="de-DE" sz="3600" b="1" dirty="0">
                <a:latin typeface="Calibri" panose="020F0502020204030204" pitchFamily="34" charset="0"/>
              </a:rPr>
              <a:t>Weitere Planungsschritte</a:t>
            </a:r>
          </a:p>
        </p:txBody>
      </p:sp>
      <p:sp>
        <p:nvSpPr>
          <p:cNvPr id="3" name="Inhaltsplatzhalter 2"/>
          <p:cNvSpPr>
            <a:spLocks noGrp="1"/>
          </p:cNvSpPr>
          <p:nvPr>
            <p:ph idx="1"/>
          </p:nvPr>
        </p:nvSpPr>
        <p:spPr>
          <a:xfrm>
            <a:off x="107504" y="880351"/>
            <a:ext cx="8928992" cy="5544616"/>
          </a:xfrm>
        </p:spPr>
        <p:txBody>
          <a:bodyPr>
            <a:normAutofit fontScale="25000" lnSpcReduction="20000"/>
          </a:bodyPr>
          <a:lstStyle/>
          <a:p>
            <a:r>
              <a:rPr lang="de-DE" sz="7200" dirty="0">
                <a:latin typeface="Calibri" panose="020F0502020204030204" pitchFamily="34" charset="0"/>
              </a:rPr>
              <a:t>In vielschichtigen strategischen, wie operativen Entwicklungsprozessen mit einem enorm hohen Gesamtvolumen – deutliche Mehrbelastung für die Bezirke ab 2021: </a:t>
            </a:r>
          </a:p>
          <a:p>
            <a:pPr marL="0" indent="0">
              <a:buNone/>
            </a:pPr>
            <a:endParaRPr lang="de-DE" sz="7200" dirty="0">
              <a:latin typeface="Calibri" panose="020F0502020204030204" pitchFamily="34" charset="0"/>
            </a:endParaRPr>
          </a:p>
          <a:p>
            <a:r>
              <a:rPr lang="de-DE" sz="7200" dirty="0">
                <a:latin typeface="Calibri" panose="020F0502020204030204" pitchFamily="34" charset="0"/>
              </a:rPr>
              <a:t>Leitstelle:		Start als erste Funktionseinheit 2020/2021</a:t>
            </a:r>
          </a:p>
          <a:p>
            <a:pPr marL="0" indent="0">
              <a:buNone/>
            </a:pPr>
            <a:r>
              <a:rPr lang="de-DE" sz="7200" dirty="0">
                <a:latin typeface="Calibri" panose="020F0502020204030204" pitchFamily="34" charset="0"/>
              </a:rPr>
              <a:t>			- Beschlussfassung über Implementierung am BKH Lohr – 				Bezirksausschuss Mai 2019 – Zustimmung der Vertreterin der 			Psychiatrieerfahrenen im PKA</a:t>
            </a:r>
          </a:p>
          <a:p>
            <a:pPr marL="0" indent="0">
              <a:buNone/>
            </a:pPr>
            <a:r>
              <a:rPr lang="de-DE" sz="7200" dirty="0">
                <a:latin typeface="Calibri" panose="020F0502020204030204" pitchFamily="34" charset="0"/>
              </a:rPr>
              <a:t>			- Vereinbarung des </a:t>
            </a:r>
            <a:r>
              <a:rPr lang="de-DE" sz="7200" dirty="0" err="1">
                <a:latin typeface="Calibri" panose="020F0502020204030204" pitchFamily="34" charset="0"/>
              </a:rPr>
              <a:t>StMGP</a:t>
            </a:r>
            <a:r>
              <a:rPr lang="de-DE" sz="7200" dirty="0">
                <a:latin typeface="Calibri" panose="020F0502020204030204" pitchFamily="34" charset="0"/>
              </a:rPr>
              <a:t> zu Refinanzierungsverfahren, 				insbes. Aufbaufinanzierungen und Sachkosten noch ausstehend</a:t>
            </a:r>
          </a:p>
          <a:p>
            <a:pPr marL="0" indent="0">
              <a:buNone/>
            </a:pPr>
            <a:r>
              <a:rPr lang="de-DE" sz="7200" dirty="0">
                <a:latin typeface="Calibri" panose="020F0502020204030204" pitchFamily="34" charset="0"/>
              </a:rPr>
              <a:t>			- Leitung, Räumlichkeiten, Technik </a:t>
            </a:r>
            <a:r>
              <a:rPr lang="de-DE" sz="4400" dirty="0">
                <a:latin typeface="Calibri" panose="020F0502020204030204" pitchFamily="34" charset="0"/>
              </a:rPr>
              <a:t>(NFON, SAVECALL,SAMEDI,BIDAQ)…..</a:t>
            </a:r>
          </a:p>
          <a:p>
            <a:pPr marL="0" indent="0">
              <a:buNone/>
            </a:pPr>
            <a:r>
              <a:rPr lang="de-DE" sz="7200" dirty="0">
                <a:latin typeface="Calibri" panose="020F0502020204030204" pitchFamily="34" charset="0"/>
              </a:rPr>
              <a:t>			</a:t>
            </a:r>
          </a:p>
          <a:p>
            <a:r>
              <a:rPr lang="de-DE" sz="7200" dirty="0">
                <a:latin typeface="Calibri" panose="020F0502020204030204" pitchFamily="34" charset="0"/>
              </a:rPr>
              <a:t>Mobile Einsatzteams:	26. März 2019 = Fachliche Auftaktveranstaltung mit allen SpDi 			und ihren Trägern der Freien Wohlfahrtspflege</a:t>
            </a:r>
          </a:p>
          <a:p>
            <a:pPr marL="0" indent="0">
              <a:buNone/>
            </a:pPr>
            <a:endParaRPr lang="de-DE" sz="7200" dirty="0">
              <a:latin typeface="Calibri" panose="020F0502020204030204" pitchFamily="34" charset="0"/>
            </a:endParaRPr>
          </a:p>
          <a:p>
            <a:pPr marL="0" indent="0">
              <a:buNone/>
            </a:pPr>
            <a:r>
              <a:rPr lang="de-DE" sz="7200" dirty="0">
                <a:latin typeface="Calibri" panose="020F0502020204030204" pitchFamily="34" charset="0"/>
              </a:rPr>
              <a:t>			30. Juni 2019  = schriftliche Ergebnisspiegelung der regional 			vernetzten SpDi an Bezirk Unterfranken, Psychiatriekoordination</a:t>
            </a:r>
          </a:p>
          <a:p>
            <a:pPr marL="0" indent="0">
              <a:buNone/>
            </a:pPr>
            <a:r>
              <a:rPr lang="de-DE" sz="7200" dirty="0">
                <a:latin typeface="Calibri" panose="020F0502020204030204" pitchFamily="34" charset="0"/>
              </a:rPr>
              <a:t>			dazu Think Tank-Angebote der Psych.-koordination:</a:t>
            </a:r>
          </a:p>
          <a:p>
            <a:pPr marL="457200" lvl="1" indent="0">
              <a:buNone/>
            </a:pPr>
            <a:r>
              <a:rPr lang="de-DE" sz="7200" dirty="0">
                <a:latin typeface="Calibri" panose="020F0502020204030204" pitchFamily="34" charset="0"/>
              </a:rPr>
              <a:t>				20.05.2019 KNW Planungsregion I</a:t>
            </a:r>
          </a:p>
          <a:p>
            <a:pPr marL="457200" lvl="1" indent="0">
              <a:buNone/>
            </a:pPr>
            <a:r>
              <a:rPr lang="de-DE" sz="7200" dirty="0">
                <a:latin typeface="Calibri" panose="020F0502020204030204" pitchFamily="34" charset="0"/>
              </a:rPr>
              <a:t>				21.05.2019 KNW Planungsregion II</a:t>
            </a:r>
          </a:p>
          <a:p>
            <a:pPr marL="457200" lvl="1" indent="0">
              <a:buNone/>
            </a:pPr>
            <a:r>
              <a:rPr lang="de-DE" sz="7200" dirty="0">
                <a:latin typeface="Calibri" panose="020F0502020204030204" pitchFamily="34" charset="0"/>
              </a:rPr>
              <a:t>				24.05.2019 KNW Planungsregion III</a:t>
            </a:r>
          </a:p>
          <a:p>
            <a:pPr marL="457200" lvl="1" indent="0">
              <a:buNone/>
            </a:pPr>
            <a:r>
              <a:rPr lang="de-DE" sz="7200" dirty="0">
                <a:latin typeface="Calibri" panose="020F0502020204030204" pitchFamily="34" charset="0"/>
              </a:rPr>
              <a:t>			</a:t>
            </a:r>
          </a:p>
          <a:p>
            <a:endParaRPr lang="de-DE" sz="2600" dirty="0">
              <a:latin typeface="Calibri" panose="020F0502020204030204" pitchFamily="34" charset="0"/>
            </a:endParaRPr>
          </a:p>
          <a:p>
            <a:pPr marL="0" indent="0">
              <a:buNone/>
            </a:pPr>
            <a:endParaRPr lang="de-DE" sz="2600" dirty="0">
              <a:latin typeface="Calibri" panose="020F0502020204030204" pitchFamily="34" charset="0"/>
            </a:endParaRPr>
          </a:p>
          <a:p>
            <a:pPr marL="0" indent="0">
              <a:buNone/>
            </a:pPr>
            <a:endParaRPr lang="de-DE" sz="2600" dirty="0">
              <a:latin typeface="Calibri" panose="020F0502020204030204" pitchFamily="34" charset="0"/>
            </a:endParaRPr>
          </a:p>
          <a:p>
            <a:endParaRPr lang="de-DE" sz="2400" dirty="0">
              <a:latin typeface="Calibri" panose="020F0502020204030204" pitchFamily="34" charset="0"/>
            </a:endParaRPr>
          </a:p>
          <a:p>
            <a:endParaRPr lang="de-DE" sz="2400"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Psychiatriekoordination Anne-Katrin Jentsch                  30.04.2019</a:t>
            </a:r>
            <a:endParaRPr lang="de-DE" dirty="0"/>
          </a:p>
        </p:txBody>
      </p:sp>
      <p:sp>
        <p:nvSpPr>
          <p:cNvPr id="5" name="Foliennummernplatzhalter 4"/>
          <p:cNvSpPr>
            <a:spLocks noGrp="1"/>
          </p:cNvSpPr>
          <p:nvPr>
            <p:ph type="sldNum" sz="quarter" idx="12"/>
          </p:nvPr>
        </p:nvSpPr>
        <p:spPr/>
        <p:txBody>
          <a:bodyPr/>
          <a:lstStyle/>
          <a:p>
            <a:fld id="{2042DECB-1354-4511-8363-1569A51C62B4}" type="slidenum">
              <a:rPr lang="de-DE" smtClean="0"/>
              <a:t>17</a:t>
            </a:fld>
            <a:endParaRPr lang="de-DE"/>
          </a:p>
        </p:txBody>
      </p:sp>
    </p:spTree>
    <p:extLst>
      <p:ext uri="{BB962C8B-B14F-4D97-AF65-F5344CB8AC3E}">
        <p14:creationId xmlns:p14="http://schemas.microsoft.com/office/powerpoint/2010/main" val="639785275"/>
      </p:ext>
    </p:extLst>
  </p:cSld>
  <p:clrMapOvr>
    <a:masterClrMapping/>
  </p:clrMapOvr>
  <mc:AlternateContent xmlns:mc="http://schemas.openxmlformats.org/markup-compatibility/2006" xmlns:p14="http://schemas.microsoft.com/office/powerpoint/2010/main">
    <mc:Choice Requires="p14">
      <p:transition spd="slow" p14:dur="2000" advTm="30767"/>
    </mc:Choice>
    <mc:Fallback xmlns="">
      <p:transition spd="slow" advTm="3076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8A969-7DD9-429D-B70A-2608A88CD5A1}"/>
              </a:ext>
            </a:extLst>
          </p:cNvPr>
          <p:cNvSpPr>
            <a:spLocks noGrp="1"/>
          </p:cNvSpPr>
          <p:nvPr>
            <p:ph type="title"/>
          </p:nvPr>
        </p:nvSpPr>
        <p:spPr>
          <a:xfrm>
            <a:off x="395536" y="47953"/>
            <a:ext cx="8219256" cy="1143000"/>
          </a:xfrm>
        </p:spPr>
        <p:txBody>
          <a:bodyPr>
            <a:normAutofit/>
          </a:bodyPr>
          <a:lstStyle/>
          <a:p>
            <a:r>
              <a:rPr lang="de-DE" sz="3600" b="1" dirty="0">
                <a:latin typeface="Calibri" panose="020F0502020204030204" pitchFamily="34" charset="0"/>
              </a:rPr>
              <a:t>Weitere Planungsschritte</a:t>
            </a:r>
            <a:endParaRPr lang="de-DE" sz="3600" dirty="0"/>
          </a:p>
        </p:txBody>
      </p:sp>
      <p:sp>
        <p:nvSpPr>
          <p:cNvPr id="3" name="Inhaltsplatzhalter 2">
            <a:extLst>
              <a:ext uri="{FF2B5EF4-FFF2-40B4-BE49-F238E27FC236}">
                <a16:creationId xmlns:a16="http://schemas.microsoft.com/office/drawing/2014/main" id="{67A92D9E-00AF-4BDA-8D80-91B4C5B24683}"/>
              </a:ext>
            </a:extLst>
          </p:cNvPr>
          <p:cNvSpPr>
            <a:spLocks noGrp="1"/>
          </p:cNvSpPr>
          <p:nvPr>
            <p:ph idx="1"/>
          </p:nvPr>
        </p:nvSpPr>
        <p:spPr>
          <a:xfrm>
            <a:off x="457200" y="980728"/>
            <a:ext cx="8219256" cy="5353635"/>
          </a:xfrm>
        </p:spPr>
        <p:txBody>
          <a:bodyPr>
            <a:normAutofit fontScale="25000" lnSpcReduction="20000"/>
          </a:bodyPr>
          <a:lstStyle/>
          <a:p>
            <a:endParaRPr lang="de-DE" sz="7200" dirty="0">
              <a:latin typeface="Calibri" panose="020F0502020204030204" pitchFamily="34" charset="0"/>
            </a:endParaRPr>
          </a:p>
          <a:p>
            <a:r>
              <a:rPr lang="de-DE" sz="8000" dirty="0">
                <a:latin typeface="Calibri" panose="020F0502020204030204" pitchFamily="34" charset="0"/>
              </a:rPr>
              <a:t>Netzwerk:	Erweiterungsstufen je nach Entwicklungsstand 				notwendig und geplant:</a:t>
            </a:r>
          </a:p>
          <a:p>
            <a:endParaRPr lang="de-DE" sz="8000" dirty="0">
              <a:latin typeface="Calibri" panose="020F0502020204030204" pitchFamily="34" charset="0"/>
            </a:endParaRPr>
          </a:p>
          <a:p>
            <a:pPr marL="0" indent="0">
              <a:buNone/>
            </a:pPr>
            <a:r>
              <a:rPr lang="de-DE" sz="8000" dirty="0">
                <a:latin typeface="Calibri" panose="020F0502020204030204" pitchFamily="34" charset="0"/>
              </a:rPr>
              <a:t>		1.) direkte Arbeitspartner:	22.07.2019 </a:t>
            </a:r>
          </a:p>
          <a:p>
            <a:pPr marL="0" indent="0">
              <a:buNone/>
            </a:pPr>
            <a:r>
              <a:rPr lang="de-DE" sz="8000" dirty="0">
                <a:latin typeface="Calibri" panose="020F0502020204030204" pitchFamily="34" charset="0"/>
              </a:rPr>
              <a:t>		Netzwerktreffen mit weiteren Akteuren (Politik, 				Gerichte, Polizei, KVB –</a:t>
            </a:r>
            <a:r>
              <a:rPr lang="de-DE" sz="8000" dirty="0" err="1">
                <a:solidFill>
                  <a:schemeClr val="bg1">
                    <a:lumMod val="65000"/>
                  </a:schemeClr>
                </a:solidFill>
                <a:latin typeface="Calibri" panose="020F0502020204030204" pitchFamily="34" charset="0"/>
              </a:rPr>
              <a:t>Btg</a:t>
            </a:r>
            <a:r>
              <a:rPr lang="de-DE" sz="8000" dirty="0">
                <a:solidFill>
                  <a:schemeClr val="bg1">
                    <a:lumMod val="65000"/>
                  </a:schemeClr>
                </a:solidFill>
                <a:latin typeface="Calibri" panose="020F0502020204030204" pitchFamily="34" charset="0"/>
              </a:rPr>
              <a:t>.-</a:t>
            </a:r>
            <a:r>
              <a:rPr lang="de-DE" sz="8000" dirty="0" err="1">
                <a:solidFill>
                  <a:schemeClr val="bg1">
                    <a:lumMod val="65000"/>
                  </a:schemeClr>
                </a:solidFill>
                <a:latin typeface="Calibri" panose="020F0502020204030204" pitchFamily="34" charset="0"/>
              </a:rPr>
              <a:t>st</a:t>
            </a:r>
            <a:r>
              <a:rPr lang="de-DE" sz="8000" dirty="0">
                <a:solidFill>
                  <a:schemeClr val="bg1">
                    <a:lumMod val="65000"/>
                  </a:schemeClr>
                </a:solidFill>
                <a:latin typeface="Calibri" panose="020F0502020204030204" pitchFamily="34" charset="0"/>
              </a:rPr>
              <a:t>.+Gesundheitsämter</a:t>
            </a:r>
            <a:r>
              <a:rPr lang="de-DE" sz="8000" dirty="0">
                <a:latin typeface="Calibri" panose="020F0502020204030204" pitchFamily="34" charset="0"/>
              </a:rPr>
              <a:t>, 			PSAG, ILS, Selbsthilfe und Angehörige u.w.)</a:t>
            </a:r>
          </a:p>
          <a:p>
            <a:pPr marL="0" indent="0">
              <a:buNone/>
            </a:pPr>
            <a:endParaRPr lang="de-DE" sz="8000" dirty="0">
              <a:latin typeface="Calibri" panose="020F0502020204030204" pitchFamily="34" charset="0"/>
            </a:endParaRPr>
          </a:p>
          <a:p>
            <a:pPr marL="0" indent="0">
              <a:buNone/>
            </a:pPr>
            <a:r>
              <a:rPr lang="de-DE" sz="8000" dirty="0">
                <a:latin typeface="Calibri" panose="020F0502020204030204" pitchFamily="34" charset="0"/>
              </a:rPr>
              <a:t>		2.) Kooperationspartner und Nutzer:    vermutlich 			Ende des Jahres (Regionale Gesundheitsämter, ILS, 			Betreuungsstellen, PSB, Selbsthilfe und Angehörige)</a:t>
            </a:r>
          </a:p>
          <a:p>
            <a:pPr marL="0" indent="0">
              <a:buNone/>
            </a:pPr>
            <a:r>
              <a:rPr lang="de-DE" sz="8000" dirty="0">
                <a:latin typeface="Calibri" panose="020F0502020204030204" pitchFamily="34" charset="0"/>
              </a:rPr>
              <a:t>		</a:t>
            </a:r>
          </a:p>
          <a:p>
            <a:pPr marL="0" indent="0">
              <a:buNone/>
            </a:pPr>
            <a:r>
              <a:rPr lang="de-DE" sz="8000" dirty="0">
                <a:latin typeface="Calibri" panose="020F0502020204030204" pitchFamily="34" charset="0"/>
              </a:rPr>
              <a:t>                            	3.) Regionale Akteure – Vernetzung in den Regionen - 2020</a:t>
            </a:r>
          </a:p>
          <a:p>
            <a:pPr marL="0" indent="0">
              <a:buNone/>
            </a:pPr>
            <a:r>
              <a:rPr lang="de-DE" sz="8000" dirty="0">
                <a:latin typeface="Calibri" panose="020F0502020204030204" pitchFamily="34" charset="0"/>
              </a:rPr>
              <a:t>                                    andere Beratungsstellen, Anbieter von ABW/ AUW, </a:t>
            </a:r>
          </a:p>
          <a:p>
            <a:pPr marL="0" indent="0">
              <a:buNone/>
            </a:pPr>
            <a:r>
              <a:rPr lang="de-DE" sz="8000" dirty="0">
                <a:latin typeface="Calibri" panose="020F0502020204030204" pitchFamily="34" charset="0"/>
              </a:rPr>
              <a:t>                                     Bewährungshilfe </a:t>
            </a:r>
            <a:r>
              <a:rPr lang="de-DE" sz="8000" dirty="0" err="1">
                <a:latin typeface="Calibri" panose="020F0502020204030204" pitchFamily="34" charset="0"/>
              </a:rPr>
              <a:t>usw</a:t>
            </a:r>
            <a:r>
              <a:rPr lang="de-DE" sz="8000" dirty="0">
                <a:latin typeface="Calibri" panose="020F0502020204030204" pitchFamily="34" charset="0"/>
              </a:rPr>
              <a:t>…….</a:t>
            </a:r>
          </a:p>
          <a:p>
            <a:endParaRPr lang="de-DE" sz="5500" dirty="0">
              <a:latin typeface="Calibri" panose="020F0502020204030204" pitchFamily="34" charset="0"/>
            </a:endParaRPr>
          </a:p>
          <a:p>
            <a:pPr marL="0" lvl="0" indent="0">
              <a:buNone/>
            </a:pPr>
            <a:endParaRPr lang="de-DE" sz="5500" dirty="0">
              <a:solidFill>
                <a:prstClr val="black"/>
              </a:solidFill>
              <a:latin typeface="Calibri" panose="020F0502020204030204" pitchFamily="34" charset="0"/>
            </a:endParaRPr>
          </a:p>
          <a:p>
            <a:pPr marL="0" lvl="0" indent="0">
              <a:buNone/>
            </a:pPr>
            <a:r>
              <a:rPr lang="de-DE" sz="5500" dirty="0">
                <a:solidFill>
                  <a:prstClr val="black"/>
                </a:solidFill>
                <a:latin typeface="Calibri" panose="020F0502020204030204" pitchFamily="34" charset="0"/>
              </a:rPr>
              <a:t>			</a:t>
            </a:r>
          </a:p>
          <a:p>
            <a:pPr marL="0" lvl="0" indent="0">
              <a:buNone/>
            </a:pPr>
            <a:r>
              <a:rPr lang="de-DE" sz="5500" dirty="0">
                <a:solidFill>
                  <a:prstClr val="black"/>
                </a:solidFill>
                <a:latin typeface="Calibri" panose="020F0502020204030204" pitchFamily="34" charset="0"/>
              </a:rPr>
              <a:t>			</a:t>
            </a:r>
          </a:p>
          <a:p>
            <a:endParaRPr lang="de-DE" dirty="0"/>
          </a:p>
        </p:txBody>
      </p:sp>
      <p:sp>
        <p:nvSpPr>
          <p:cNvPr id="4" name="Fußzeilenplatzhalter 3">
            <a:extLst>
              <a:ext uri="{FF2B5EF4-FFF2-40B4-BE49-F238E27FC236}">
                <a16:creationId xmlns:a16="http://schemas.microsoft.com/office/drawing/2014/main" id="{1D10E5E1-5C5F-48EF-8573-8572546446B6}"/>
              </a:ext>
            </a:extLst>
          </p:cNvPr>
          <p:cNvSpPr>
            <a:spLocks noGrp="1"/>
          </p:cNvSpPr>
          <p:nvPr>
            <p:ph type="ftr" sz="quarter" idx="11"/>
          </p:nvPr>
        </p:nvSpPr>
        <p:spPr/>
        <p:txBody>
          <a:bodyPr/>
          <a:lstStyle/>
          <a:p>
            <a:r>
              <a:rPr lang="de-DE"/>
              <a:t>Psychiatriekoordination Anne-Katrin Jentsch                  30.04.2019</a:t>
            </a:r>
            <a:endParaRPr lang="de-DE" dirty="0"/>
          </a:p>
        </p:txBody>
      </p:sp>
      <p:sp>
        <p:nvSpPr>
          <p:cNvPr id="5" name="Foliennummernplatzhalter 4">
            <a:extLst>
              <a:ext uri="{FF2B5EF4-FFF2-40B4-BE49-F238E27FC236}">
                <a16:creationId xmlns:a16="http://schemas.microsoft.com/office/drawing/2014/main" id="{4B11FE17-40F9-4C8A-984E-EA11F597AA70}"/>
              </a:ext>
            </a:extLst>
          </p:cNvPr>
          <p:cNvSpPr>
            <a:spLocks noGrp="1"/>
          </p:cNvSpPr>
          <p:nvPr>
            <p:ph type="sldNum" sz="quarter" idx="12"/>
          </p:nvPr>
        </p:nvSpPr>
        <p:spPr/>
        <p:txBody>
          <a:bodyPr/>
          <a:lstStyle/>
          <a:p>
            <a:fld id="{2042DECB-1354-4511-8363-1569A51C62B4}" type="slidenum">
              <a:rPr lang="de-DE" smtClean="0"/>
              <a:t>18</a:t>
            </a:fld>
            <a:endParaRPr lang="de-DE"/>
          </a:p>
        </p:txBody>
      </p:sp>
    </p:spTree>
    <p:extLst>
      <p:ext uri="{BB962C8B-B14F-4D97-AF65-F5344CB8AC3E}">
        <p14:creationId xmlns:p14="http://schemas.microsoft.com/office/powerpoint/2010/main" val="2877880195"/>
      </p:ext>
    </p:extLst>
  </p:cSld>
  <p:clrMapOvr>
    <a:masterClrMapping/>
  </p:clrMapOvr>
  <mc:AlternateContent xmlns:mc="http://schemas.openxmlformats.org/markup-compatibility/2006" xmlns:p14="http://schemas.microsoft.com/office/powerpoint/2010/main">
    <mc:Choice Requires="p14">
      <p:transition spd="slow" p14:dur="2000" advTm="21374"/>
    </mc:Choice>
    <mc:Fallback xmlns="">
      <p:transition spd="slow" advTm="2137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327B1-BF62-40D6-8259-3851FD862219}"/>
              </a:ext>
            </a:extLst>
          </p:cNvPr>
          <p:cNvSpPr>
            <a:spLocks noGrp="1"/>
          </p:cNvSpPr>
          <p:nvPr>
            <p:ph type="title"/>
          </p:nvPr>
        </p:nvSpPr>
        <p:spPr>
          <a:xfrm>
            <a:off x="457200" y="158512"/>
            <a:ext cx="8219256" cy="1143000"/>
          </a:xfrm>
        </p:spPr>
        <p:txBody>
          <a:bodyPr>
            <a:normAutofit/>
          </a:bodyPr>
          <a:lstStyle/>
          <a:p>
            <a:r>
              <a:rPr lang="de-DE" sz="3600" b="1" dirty="0">
                <a:latin typeface="Calibri" panose="020F0502020204030204" pitchFamily="34" charset="0"/>
              </a:rPr>
              <a:t>Weitere Planungsschritte</a:t>
            </a:r>
            <a:endParaRPr lang="de-DE" sz="3600" dirty="0"/>
          </a:p>
        </p:txBody>
      </p:sp>
      <p:sp>
        <p:nvSpPr>
          <p:cNvPr id="3" name="Inhaltsplatzhalter 2">
            <a:extLst>
              <a:ext uri="{FF2B5EF4-FFF2-40B4-BE49-F238E27FC236}">
                <a16:creationId xmlns:a16="http://schemas.microsoft.com/office/drawing/2014/main" id="{5C39A738-F9B0-47D7-BD32-137BF859B244}"/>
              </a:ext>
            </a:extLst>
          </p:cNvPr>
          <p:cNvSpPr>
            <a:spLocks noGrp="1"/>
          </p:cNvSpPr>
          <p:nvPr>
            <p:ph idx="1"/>
          </p:nvPr>
        </p:nvSpPr>
        <p:spPr>
          <a:xfrm>
            <a:off x="457200" y="1301512"/>
            <a:ext cx="8219256" cy="4929411"/>
          </a:xfrm>
        </p:spPr>
        <p:txBody>
          <a:bodyPr>
            <a:normAutofit fontScale="47500" lnSpcReduction="20000"/>
          </a:bodyPr>
          <a:lstStyle/>
          <a:p>
            <a:pPr lvl="0"/>
            <a:r>
              <a:rPr lang="de-DE" sz="3800" dirty="0">
                <a:solidFill>
                  <a:prstClr val="black"/>
                </a:solidFill>
                <a:latin typeface="Calibri" panose="020F0502020204030204" pitchFamily="34" charset="0"/>
              </a:rPr>
              <a:t>Bezirk Unterfranken:</a:t>
            </a:r>
          </a:p>
          <a:p>
            <a:pPr marL="0" lvl="0" indent="0">
              <a:buNone/>
            </a:pPr>
            <a:endParaRPr lang="de-DE" sz="3800" dirty="0">
              <a:solidFill>
                <a:prstClr val="black"/>
              </a:solidFill>
              <a:latin typeface="Calibri" panose="020F0502020204030204" pitchFamily="34" charset="0"/>
            </a:endParaRPr>
          </a:p>
          <a:p>
            <a:pPr marL="0" lvl="0" indent="0">
              <a:buNone/>
            </a:pPr>
            <a:r>
              <a:rPr lang="de-DE" sz="3800" dirty="0">
                <a:solidFill>
                  <a:prstClr val="black"/>
                </a:solidFill>
                <a:latin typeface="Calibri" panose="020F0502020204030204" pitchFamily="34" charset="0"/>
              </a:rPr>
              <a:t>         -intern:</a:t>
            </a:r>
          </a:p>
          <a:p>
            <a:pPr marL="0" lvl="0" indent="0">
              <a:buNone/>
            </a:pPr>
            <a:r>
              <a:rPr lang="de-DE" sz="3800" dirty="0">
                <a:solidFill>
                  <a:prstClr val="black"/>
                </a:solidFill>
                <a:latin typeface="Calibri" panose="020F0502020204030204" pitchFamily="34" charset="0"/>
              </a:rPr>
              <a:t> 	</a:t>
            </a:r>
          </a:p>
          <a:p>
            <a:pPr marL="0" lvl="0" indent="0">
              <a:buNone/>
            </a:pPr>
            <a:r>
              <a:rPr lang="de-DE" sz="3800" dirty="0">
                <a:solidFill>
                  <a:prstClr val="black"/>
                </a:solidFill>
                <a:latin typeface="Calibri" panose="020F0502020204030204" pitchFamily="34" charset="0"/>
              </a:rPr>
              <a:t>	1. Koordinator*in Krisennetzwerk Unterfranken</a:t>
            </a:r>
          </a:p>
          <a:p>
            <a:pPr marL="0" lvl="0" indent="0">
              <a:buNone/>
            </a:pPr>
            <a:r>
              <a:rPr lang="de-DE" sz="3800" dirty="0">
                <a:solidFill>
                  <a:prstClr val="black"/>
                </a:solidFill>
                <a:latin typeface="Calibri" panose="020F0502020204030204" pitchFamily="34" charset="0"/>
              </a:rPr>
              <a:t>	2. Weiterentwicklung der Steuerungsgruppe (z.B. Leiter der Leitstelle, 	Vertreter der Einsatzteams usw.)</a:t>
            </a:r>
          </a:p>
          <a:p>
            <a:pPr marL="0" lvl="0" indent="0">
              <a:buNone/>
            </a:pPr>
            <a:r>
              <a:rPr lang="de-DE" sz="3800" dirty="0">
                <a:solidFill>
                  <a:prstClr val="black"/>
                </a:solidFill>
                <a:latin typeface="Calibri" panose="020F0502020204030204" pitchFamily="34" charset="0"/>
              </a:rPr>
              <a:t>	3. juristische und steuerrechtliche Begleitung</a:t>
            </a:r>
          </a:p>
          <a:p>
            <a:pPr marL="0" indent="0">
              <a:buNone/>
            </a:pPr>
            <a:endParaRPr lang="de-DE" sz="3800" dirty="0">
              <a:solidFill>
                <a:prstClr val="black"/>
              </a:solidFill>
              <a:latin typeface="Calibri" panose="020F0502020204030204" pitchFamily="34" charset="0"/>
            </a:endParaRPr>
          </a:p>
          <a:p>
            <a:pPr marL="0" indent="0">
              <a:buNone/>
            </a:pPr>
            <a:r>
              <a:rPr lang="de-DE" sz="3800" dirty="0">
                <a:solidFill>
                  <a:prstClr val="black"/>
                </a:solidFill>
                <a:latin typeface="Calibri" panose="020F0502020204030204" pitchFamily="34" charset="0"/>
              </a:rPr>
              <a:t>        - beim Bayerischen Bezirketag:</a:t>
            </a:r>
          </a:p>
          <a:p>
            <a:pPr marL="0" indent="0">
              <a:buNone/>
            </a:pPr>
            <a:r>
              <a:rPr lang="de-DE" sz="3800" dirty="0">
                <a:solidFill>
                  <a:prstClr val="black"/>
                </a:solidFill>
                <a:latin typeface="Calibri" panose="020F0502020204030204" pitchFamily="34" charset="0"/>
              </a:rPr>
              <a:t>	1. Arbeitstreffen Krisendienste	4. AG Unterbringungsrecht</a:t>
            </a:r>
          </a:p>
          <a:p>
            <a:pPr marL="0" indent="0">
              <a:buNone/>
            </a:pPr>
            <a:r>
              <a:rPr lang="de-DE" sz="3800" dirty="0">
                <a:solidFill>
                  <a:prstClr val="black"/>
                </a:solidFill>
                <a:latin typeface="Calibri" panose="020F0502020204030204" pitchFamily="34" charset="0"/>
              </a:rPr>
              <a:t>	2. Landesbegleitgremium		5. </a:t>
            </a:r>
            <a:r>
              <a:rPr lang="de-DE" sz="3800" dirty="0" err="1">
                <a:solidFill>
                  <a:prstClr val="black"/>
                </a:solidFill>
                <a:latin typeface="Calibri" panose="020F0502020204030204" pitchFamily="34" charset="0"/>
              </a:rPr>
              <a:t>StMGP</a:t>
            </a:r>
            <a:r>
              <a:rPr lang="de-DE" sz="3800" dirty="0">
                <a:solidFill>
                  <a:prstClr val="black"/>
                </a:solidFill>
                <a:latin typeface="Calibri" panose="020F0502020204030204" pitchFamily="34" charset="0"/>
              </a:rPr>
              <a:t> – Überarbeitung der 	3. AG Rahmenempfehlung		vorläufigen Verwaltungsvorschriften</a:t>
            </a:r>
          </a:p>
          <a:p>
            <a:pPr marL="0" indent="0">
              <a:buNone/>
            </a:pPr>
            <a:r>
              <a:rPr lang="de-DE" sz="3800" dirty="0">
                <a:solidFill>
                  <a:prstClr val="black"/>
                </a:solidFill>
                <a:latin typeface="Calibri" panose="020F0502020204030204" pitchFamily="34" charset="0"/>
              </a:rPr>
              <a:t>	6. Psychiatrieberichterstattung	7. Curriculum Train-</a:t>
            </a:r>
            <a:r>
              <a:rPr lang="de-DE" sz="3800" dirty="0" err="1">
                <a:solidFill>
                  <a:prstClr val="black"/>
                </a:solidFill>
                <a:latin typeface="Calibri" panose="020F0502020204030204" pitchFamily="34" charset="0"/>
              </a:rPr>
              <a:t>the</a:t>
            </a:r>
            <a:r>
              <a:rPr lang="de-DE" sz="3800" dirty="0">
                <a:solidFill>
                  <a:prstClr val="black"/>
                </a:solidFill>
                <a:latin typeface="Calibri" panose="020F0502020204030204" pitchFamily="34" charset="0"/>
              </a:rPr>
              <a:t>-Trainer	8. AG Dokumentation, Telefonie		</a:t>
            </a:r>
          </a:p>
          <a:p>
            <a:pPr marL="400050" lvl="1" indent="0">
              <a:buNone/>
            </a:pPr>
            <a:r>
              <a:rPr lang="de-DE" sz="3400" dirty="0">
                <a:solidFill>
                  <a:prstClr val="black"/>
                </a:solidFill>
                <a:latin typeface="Calibri" panose="020F0502020204030204" pitchFamily="34" charset="0"/>
              </a:rPr>
              <a:t>		     (angedacht: Neuauflage AG KNW für „Unter 16-Jährige mit Kinder- und 			Jugendpsychiatrie, Jugendämtern…. </a:t>
            </a:r>
          </a:p>
          <a:p>
            <a:pPr marL="400050" lvl="1" indent="0">
              <a:buNone/>
            </a:pPr>
            <a:r>
              <a:rPr lang="de-DE" sz="3400" dirty="0">
                <a:solidFill>
                  <a:prstClr val="black"/>
                </a:solidFill>
                <a:latin typeface="Calibri" panose="020F0502020204030204" pitchFamily="34" charset="0"/>
              </a:rPr>
              <a:t>	</a:t>
            </a:r>
          </a:p>
          <a:p>
            <a:endParaRPr lang="de-DE" dirty="0"/>
          </a:p>
        </p:txBody>
      </p:sp>
      <p:sp>
        <p:nvSpPr>
          <p:cNvPr id="4" name="Fußzeilenplatzhalter 3">
            <a:extLst>
              <a:ext uri="{FF2B5EF4-FFF2-40B4-BE49-F238E27FC236}">
                <a16:creationId xmlns:a16="http://schemas.microsoft.com/office/drawing/2014/main" id="{33775A84-CBBB-4507-A027-38B01B1D7D18}"/>
              </a:ext>
            </a:extLst>
          </p:cNvPr>
          <p:cNvSpPr>
            <a:spLocks noGrp="1"/>
          </p:cNvSpPr>
          <p:nvPr>
            <p:ph type="ftr" sz="quarter" idx="11"/>
          </p:nvPr>
        </p:nvSpPr>
        <p:spPr/>
        <p:txBody>
          <a:bodyPr/>
          <a:lstStyle/>
          <a:p>
            <a:r>
              <a:rPr lang="de-DE"/>
              <a:t>Psychiatriekoordination Anne-Katrin Jentsch                  30.04.2019</a:t>
            </a:r>
            <a:endParaRPr lang="de-DE" dirty="0"/>
          </a:p>
        </p:txBody>
      </p:sp>
      <p:sp>
        <p:nvSpPr>
          <p:cNvPr id="5" name="Foliennummernplatzhalter 4">
            <a:extLst>
              <a:ext uri="{FF2B5EF4-FFF2-40B4-BE49-F238E27FC236}">
                <a16:creationId xmlns:a16="http://schemas.microsoft.com/office/drawing/2014/main" id="{971584A4-2A9C-4C90-87C3-C0DDB84BD716}"/>
              </a:ext>
            </a:extLst>
          </p:cNvPr>
          <p:cNvSpPr>
            <a:spLocks noGrp="1"/>
          </p:cNvSpPr>
          <p:nvPr>
            <p:ph type="sldNum" sz="quarter" idx="12"/>
          </p:nvPr>
        </p:nvSpPr>
        <p:spPr/>
        <p:txBody>
          <a:bodyPr/>
          <a:lstStyle/>
          <a:p>
            <a:fld id="{2042DECB-1354-4511-8363-1569A51C62B4}" type="slidenum">
              <a:rPr lang="de-DE" smtClean="0"/>
              <a:t>19</a:t>
            </a:fld>
            <a:endParaRPr lang="de-DE"/>
          </a:p>
        </p:txBody>
      </p:sp>
    </p:spTree>
    <p:extLst>
      <p:ext uri="{BB962C8B-B14F-4D97-AF65-F5344CB8AC3E}">
        <p14:creationId xmlns:p14="http://schemas.microsoft.com/office/powerpoint/2010/main" val="4046927686"/>
      </p:ext>
    </p:extLst>
  </p:cSld>
  <p:clrMapOvr>
    <a:masterClrMapping/>
  </p:clrMapOvr>
  <mc:AlternateContent xmlns:mc="http://schemas.openxmlformats.org/markup-compatibility/2006" xmlns:p14="http://schemas.microsoft.com/office/powerpoint/2010/main">
    <mc:Choice Requires="p14">
      <p:transition spd="slow" p14:dur="2000" advTm="24583"/>
    </mc:Choice>
    <mc:Fallback xmlns="">
      <p:transition spd="slow" advTm="2458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67544" y="116632"/>
            <a:ext cx="8219256" cy="1143000"/>
          </a:xfrm>
        </p:spPr>
        <p:txBody>
          <a:bodyPr>
            <a:normAutofit/>
          </a:bodyPr>
          <a:lstStyle/>
          <a:p>
            <a:r>
              <a:rPr lang="de-DE" sz="3600" b="1" dirty="0">
                <a:latin typeface="Calibri" panose="020F0502020204030204" pitchFamily="34" charset="0"/>
              </a:rPr>
              <a:t>Vorbemerkungen</a:t>
            </a:r>
          </a:p>
        </p:txBody>
      </p:sp>
      <p:sp>
        <p:nvSpPr>
          <p:cNvPr id="7" name="Inhaltsplatzhalter 6"/>
          <p:cNvSpPr>
            <a:spLocks noGrp="1"/>
          </p:cNvSpPr>
          <p:nvPr>
            <p:ph idx="1"/>
          </p:nvPr>
        </p:nvSpPr>
        <p:spPr>
          <a:xfrm>
            <a:off x="395536" y="1196752"/>
            <a:ext cx="8229600" cy="4824536"/>
          </a:xfrm>
        </p:spPr>
        <p:txBody>
          <a:bodyPr>
            <a:normAutofit lnSpcReduction="10000"/>
          </a:bodyPr>
          <a:lstStyle/>
          <a:p>
            <a:r>
              <a:rPr lang="de-DE" sz="2400" dirty="0">
                <a:latin typeface="Calibri" panose="020F0502020204030204" pitchFamily="34" charset="0"/>
              </a:rPr>
              <a:t>Sinn und Ziel:	 KRISEN-NETZ-WERK</a:t>
            </a:r>
          </a:p>
          <a:p>
            <a:pPr marL="0" indent="0">
              <a:buNone/>
            </a:pPr>
            <a:endParaRPr lang="de-DE" sz="2400" dirty="0">
              <a:latin typeface="Calibri" panose="020F0502020204030204" pitchFamily="34" charset="0"/>
            </a:endParaRPr>
          </a:p>
          <a:p>
            <a:r>
              <a:rPr lang="de-DE" sz="2400" dirty="0">
                <a:latin typeface="Calibri" panose="020F0502020204030204" pitchFamily="34" charset="0"/>
              </a:rPr>
              <a:t>Informationsvermittlung und Fachaustausch zur Struktur</a:t>
            </a:r>
          </a:p>
          <a:p>
            <a:r>
              <a:rPr lang="de-DE" sz="2400" dirty="0">
                <a:latin typeface="Calibri" panose="020F0502020204030204" pitchFamily="34" charset="0"/>
              </a:rPr>
              <a:t>Fortsetzung der Gremien vom Herbst 2018 </a:t>
            </a:r>
          </a:p>
          <a:p>
            <a:r>
              <a:rPr lang="de-DE" sz="2400" dirty="0">
                <a:latin typeface="Calibri" panose="020F0502020204030204" pitchFamily="34" charset="0"/>
              </a:rPr>
              <a:t>Vortrag zum gegenwärtigen Entwicklungsstand</a:t>
            </a:r>
          </a:p>
          <a:p>
            <a:r>
              <a:rPr lang="de-DE" sz="2400" dirty="0">
                <a:latin typeface="Calibri" panose="020F0502020204030204" pitchFamily="34" charset="0"/>
              </a:rPr>
              <a:t>Verständnis für ein völlig neues Gesetz, für die Umsetzung einer gesetzlich definierten Aufgabe, für das Gemeinsame verschiedener </a:t>
            </a:r>
            <a:r>
              <a:rPr lang="de-DE" sz="2400" dirty="0" err="1">
                <a:latin typeface="Calibri" panose="020F0502020204030204" pitchFamily="34" charset="0"/>
              </a:rPr>
              <a:t>Fachlichkeiten</a:t>
            </a:r>
            <a:r>
              <a:rPr lang="de-DE" sz="2400" dirty="0">
                <a:latin typeface="Calibri" panose="020F0502020204030204" pitchFamily="34" charset="0"/>
              </a:rPr>
              <a:t>, für den fortlaufenden Prozess- und Entwicklungscharakter</a:t>
            </a:r>
          </a:p>
          <a:p>
            <a:r>
              <a:rPr lang="de-DE" sz="2400" dirty="0">
                <a:latin typeface="Calibri" panose="020F0502020204030204" pitchFamily="34" charset="0"/>
              </a:rPr>
              <a:t>Erweiterungsstufen in der Netzwerkarbeit in 2019/2020 mit wichtigen Partnern der Sozialpsychiatrie, Politik, Behörden, weiteren Diensten u.v.m.</a:t>
            </a:r>
          </a:p>
          <a:p>
            <a:endParaRPr lang="de-DE" sz="2400" dirty="0">
              <a:latin typeface="Calibri" panose="020F0502020204030204" pitchFamily="34" charset="0"/>
            </a:endParaRPr>
          </a:p>
          <a:p>
            <a:endParaRPr lang="de-DE" sz="2800" dirty="0">
              <a:latin typeface="Calibri" panose="020F0502020204030204" pitchFamily="34" charset="0"/>
            </a:endParaRPr>
          </a:p>
          <a:p>
            <a:pPr marL="0" indent="0">
              <a:buNone/>
            </a:pPr>
            <a:endParaRPr lang="de-DE" dirty="0"/>
          </a:p>
        </p:txBody>
      </p:sp>
      <p:sp>
        <p:nvSpPr>
          <p:cNvPr id="4" name="Fußzeilenplatzhalter 3"/>
          <p:cNvSpPr>
            <a:spLocks noGrp="1"/>
          </p:cNvSpPr>
          <p:nvPr>
            <p:ph type="ftr" sz="quarter" idx="11"/>
          </p:nvPr>
        </p:nvSpPr>
        <p:spPr/>
        <p:txBody>
          <a:bodyPr/>
          <a:lstStyle/>
          <a:p>
            <a:r>
              <a:rPr lang="de-DE"/>
              <a:t>Psychiatriekoordination Anne-Katrin Jentsch                  30.04.2019</a:t>
            </a:r>
            <a:endParaRPr lang="de-DE" dirty="0"/>
          </a:p>
        </p:txBody>
      </p:sp>
      <p:sp>
        <p:nvSpPr>
          <p:cNvPr id="5" name="Foliennummernplatzhalter 4"/>
          <p:cNvSpPr>
            <a:spLocks noGrp="1"/>
          </p:cNvSpPr>
          <p:nvPr>
            <p:ph type="sldNum" sz="quarter" idx="12"/>
          </p:nvPr>
        </p:nvSpPr>
        <p:spPr/>
        <p:txBody>
          <a:bodyPr/>
          <a:lstStyle/>
          <a:p>
            <a:fld id="{2042DECB-1354-4511-8363-1569A51C62B4}" type="slidenum">
              <a:rPr lang="de-DE" smtClean="0"/>
              <a:t>2</a:t>
            </a:fld>
            <a:endParaRPr lang="de-DE"/>
          </a:p>
        </p:txBody>
      </p:sp>
    </p:spTree>
    <p:extLst>
      <p:ext uri="{BB962C8B-B14F-4D97-AF65-F5344CB8AC3E}">
        <p14:creationId xmlns:p14="http://schemas.microsoft.com/office/powerpoint/2010/main" val="3896418395"/>
      </p:ext>
    </p:extLst>
  </p:cSld>
  <p:clrMapOvr>
    <a:masterClrMapping/>
  </p:clrMapOvr>
  <mc:AlternateContent xmlns:mc="http://schemas.openxmlformats.org/markup-compatibility/2006" xmlns:p14="http://schemas.microsoft.com/office/powerpoint/2010/main">
    <mc:Choice Requires="p14">
      <p:transition spd="slow" p14:dur="2000" advTm="12967"/>
    </mc:Choice>
    <mc:Fallback xmlns="">
      <p:transition spd="slow" advTm="1296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a:latin typeface="Calibri" panose="020F0502020204030204" pitchFamily="34" charset="0"/>
              </a:rPr>
              <a:t>Weitere Planungsschritte</a:t>
            </a:r>
          </a:p>
        </p:txBody>
      </p:sp>
      <p:sp>
        <p:nvSpPr>
          <p:cNvPr id="3" name="Inhaltsplatzhalter 2"/>
          <p:cNvSpPr>
            <a:spLocks noGrp="1"/>
          </p:cNvSpPr>
          <p:nvPr>
            <p:ph idx="1"/>
          </p:nvPr>
        </p:nvSpPr>
        <p:spPr>
          <a:xfrm>
            <a:off x="457200" y="1340768"/>
            <a:ext cx="8229600" cy="4785395"/>
          </a:xfrm>
        </p:spPr>
        <p:txBody>
          <a:bodyPr>
            <a:noAutofit/>
          </a:bodyPr>
          <a:lstStyle/>
          <a:p>
            <a:r>
              <a:rPr lang="de-DE" sz="2000" dirty="0">
                <a:latin typeface="Calibri" panose="020F0502020204030204" pitchFamily="34" charset="0"/>
              </a:rPr>
              <a:t>3 Weiterbildungsangebote des Bayerischen Bildungswerkes:    </a:t>
            </a:r>
          </a:p>
          <a:p>
            <a:endParaRPr lang="de-DE" sz="2000" dirty="0">
              <a:latin typeface="Calibri" panose="020F0502020204030204" pitchFamily="34" charset="0"/>
            </a:endParaRPr>
          </a:p>
          <a:p>
            <a:pPr lvl="1"/>
            <a:r>
              <a:rPr lang="de-DE" sz="2000" dirty="0">
                <a:latin typeface="Calibri" panose="020F0502020204030204" pitchFamily="34" charset="0"/>
              </a:rPr>
              <a:t>Kurs 901/19 	Qualifikation Krisendienst (3 Module) für alle offen</a:t>
            </a:r>
          </a:p>
          <a:p>
            <a:pPr lvl="6"/>
            <a:r>
              <a:rPr lang="de-DE" dirty="0">
                <a:latin typeface="Calibri" panose="020F0502020204030204" pitchFamily="34" charset="0"/>
              </a:rPr>
              <a:t>Zeiten wurden verlegt! </a:t>
            </a:r>
          </a:p>
          <a:p>
            <a:pPr lvl="6"/>
            <a:r>
              <a:rPr lang="de-DE" dirty="0">
                <a:latin typeface="Calibri" panose="020F0502020204030204" pitchFamily="34" charset="0"/>
                <a:hlinkClick r:id="rId2"/>
              </a:rPr>
              <a:t>www.bildungswerk-irsee.de</a:t>
            </a:r>
            <a:r>
              <a:rPr lang="de-DE" dirty="0">
                <a:latin typeface="Calibri" panose="020F0502020204030204" pitchFamily="34" charset="0"/>
              </a:rPr>
              <a:t> </a:t>
            </a:r>
          </a:p>
          <a:p>
            <a:pPr lvl="1"/>
            <a:r>
              <a:rPr lang="de-DE" sz="2000" dirty="0">
                <a:latin typeface="Calibri" panose="020F0502020204030204" pitchFamily="34" charset="0"/>
              </a:rPr>
              <a:t>Kurs 		Train-</a:t>
            </a:r>
            <a:r>
              <a:rPr lang="de-DE" sz="2000" dirty="0" err="1">
                <a:latin typeface="Calibri" panose="020F0502020204030204" pitchFamily="34" charset="0"/>
              </a:rPr>
              <a:t>the</a:t>
            </a:r>
            <a:r>
              <a:rPr lang="de-DE" sz="2000" dirty="0">
                <a:latin typeface="Calibri" panose="020F0502020204030204" pitchFamily="34" charset="0"/>
              </a:rPr>
              <a:t>- Trainer Krisenversorgung (2 Module) </a:t>
            </a:r>
          </a:p>
          <a:p>
            <a:pPr marL="457200" lvl="1" indent="0">
              <a:buNone/>
            </a:pPr>
            <a:r>
              <a:rPr lang="de-DE" sz="2000" dirty="0">
                <a:latin typeface="Calibri" panose="020F0502020204030204" pitchFamily="34" charset="0"/>
              </a:rPr>
              <a:t>			Teilnahme durch Leitstelle und Bezirk Unterfranken</a:t>
            </a:r>
          </a:p>
          <a:p>
            <a:pPr marL="457200" lvl="1" indent="0">
              <a:buNone/>
            </a:pPr>
            <a:r>
              <a:rPr lang="de-DE" sz="2000" dirty="0">
                <a:latin typeface="Calibri" panose="020F0502020204030204" pitchFamily="34" charset="0"/>
              </a:rPr>
              <a:t>			Multiplikatoren für Wissenstransfer in den 				jeweiligen Bezirken und für bayernweit einheitliche 			Qualitätsstandards - Start: Juli 2019</a:t>
            </a:r>
          </a:p>
          <a:p>
            <a:pPr lvl="1">
              <a:buFont typeface="Symbol" panose="05050102010706020507" pitchFamily="18" charset="2"/>
              <a:buChar char="-"/>
            </a:pPr>
            <a:r>
              <a:rPr lang="de-DE" sz="2000" dirty="0">
                <a:latin typeface="Calibri" panose="020F0502020204030204" pitchFamily="34" charset="0"/>
              </a:rPr>
              <a:t>Kurs ?		Für Leiter der Leitstellen und Aufbauteams</a:t>
            </a:r>
          </a:p>
          <a:p>
            <a:pPr marL="457200" lvl="1" indent="0">
              <a:buNone/>
            </a:pPr>
            <a:r>
              <a:rPr lang="de-DE" sz="2000" dirty="0">
                <a:latin typeface="Calibri" panose="020F0502020204030204" pitchFamily="34" charset="0"/>
              </a:rPr>
              <a:t>			Start für zukünftige Vernetzung</a:t>
            </a:r>
          </a:p>
        </p:txBody>
      </p:sp>
      <p:sp>
        <p:nvSpPr>
          <p:cNvPr id="4" name="Fußzeilenplatzhalter 3"/>
          <p:cNvSpPr>
            <a:spLocks noGrp="1"/>
          </p:cNvSpPr>
          <p:nvPr>
            <p:ph type="ftr" sz="quarter" idx="11"/>
          </p:nvPr>
        </p:nvSpPr>
        <p:spPr/>
        <p:txBody>
          <a:bodyPr/>
          <a:lstStyle/>
          <a:p>
            <a:r>
              <a:rPr lang="de-DE" dirty="0"/>
              <a:t>Psychiatriekoordination Anne-Katrin Jentsch                  30.04.2019</a:t>
            </a:r>
          </a:p>
        </p:txBody>
      </p:sp>
      <p:sp>
        <p:nvSpPr>
          <p:cNvPr id="5" name="Foliennummernplatzhalter 4"/>
          <p:cNvSpPr>
            <a:spLocks noGrp="1"/>
          </p:cNvSpPr>
          <p:nvPr>
            <p:ph type="sldNum" sz="quarter" idx="12"/>
          </p:nvPr>
        </p:nvSpPr>
        <p:spPr/>
        <p:txBody>
          <a:bodyPr/>
          <a:lstStyle/>
          <a:p>
            <a:fld id="{2042DECB-1354-4511-8363-1569A51C62B4}" type="slidenum">
              <a:rPr lang="de-DE" smtClean="0"/>
              <a:t>20</a:t>
            </a:fld>
            <a:endParaRPr lang="de-DE"/>
          </a:p>
        </p:txBody>
      </p:sp>
    </p:spTree>
    <p:extLst>
      <p:ext uri="{BB962C8B-B14F-4D97-AF65-F5344CB8AC3E}">
        <p14:creationId xmlns:p14="http://schemas.microsoft.com/office/powerpoint/2010/main" val="1840688657"/>
      </p:ext>
    </p:extLst>
  </p:cSld>
  <p:clrMapOvr>
    <a:masterClrMapping/>
  </p:clrMapOvr>
  <mc:AlternateContent xmlns:mc="http://schemas.openxmlformats.org/markup-compatibility/2006" xmlns:p14="http://schemas.microsoft.com/office/powerpoint/2010/main">
    <mc:Choice Requires="p14">
      <p:transition spd="slow" p14:dur="2000" advTm="19158"/>
    </mc:Choice>
    <mc:Fallback xmlns="">
      <p:transition spd="slow" advTm="1915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F3FC11-C3AA-4A72-BEF7-4533A27C087C}"/>
              </a:ext>
            </a:extLst>
          </p:cNvPr>
          <p:cNvSpPr>
            <a:spLocks noGrp="1"/>
          </p:cNvSpPr>
          <p:nvPr>
            <p:ph type="title"/>
          </p:nvPr>
        </p:nvSpPr>
        <p:spPr>
          <a:xfrm>
            <a:off x="395536" y="20016"/>
            <a:ext cx="8219256" cy="1143000"/>
          </a:xfrm>
        </p:spPr>
        <p:txBody>
          <a:bodyPr>
            <a:normAutofit/>
          </a:bodyPr>
          <a:lstStyle/>
          <a:p>
            <a:r>
              <a:rPr lang="de-DE" sz="3600" b="1" dirty="0">
                <a:latin typeface="Calibri Light" panose="020F0302020204030204" pitchFamily="34" charset="0"/>
                <a:cs typeface="Calibri Light" panose="020F0302020204030204" pitchFamily="34" charset="0"/>
              </a:rPr>
              <a:t>Terminvorschau</a:t>
            </a:r>
          </a:p>
        </p:txBody>
      </p:sp>
      <p:sp>
        <p:nvSpPr>
          <p:cNvPr id="5" name="Inhaltsplatzhalter 4">
            <a:extLst>
              <a:ext uri="{FF2B5EF4-FFF2-40B4-BE49-F238E27FC236}">
                <a16:creationId xmlns:a16="http://schemas.microsoft.com/office/drawing/2014/main" id="{408CD95D-B679-4C5C-9F89-393359F7AEDB}"/>
              </a:ext>
            </a:extLst>
          </p:cNvPr>
          <p:cNvSpPr>
            <a:spLocks noGrp="1"/>
          </p:cNvSpPr>
          <p:nvPr>
            <p:ph idx="1"/>
          </p:nvPr>
        </p:nvSpPr>
        <p:spPr>
          <a:xfrm>
            <a:off x="107504" y="1052736"/>
            <a:ext cx="9001000" cy="4896545"/>
          </a:xfrm>
        </p:spPr>
        <p:txBody>
          <a:bodyPr>
            <a:noAutofit/>
          </a:bodyPr>
          <a:lstStyle/>
          <a:p>
            <a:r>
              <a:rPr lang="de-DE" sz="2000" dirty="0">
                <a:latin typeface="Calibri Light" panose="020F0302020204030204" pitchFamily="34" charset="0"/>
                <a:cs typeface="Calibri Light" panose="020F0302020204030204" pitchFamily="34" charset="0"/>
              </a:rPr>
              <a:t>30.04.2019		PKA und anschl. Steuerungsgruppe (fortlaufende Termine)</a:t>
            </a:r>
          </a:p>
          <a:p>
            <a:r>
              <a:rPr lang="de-DE" sz="2000" dirty="0">
                <a:latin typeface="Calibri Light" panose="020F0302020204030204" pitchFamily="34" charset="0"/>
                <a:cs typeface="Calibri Light" panose="020F0302020204030204" pitchFamily="34" charset="0"/>
              </a:rPr>
              <a:t>15.05.2019 		AG Rahmenempfehlungen, BBT</a:t>
            </a:r>
          </a:p>
          <a:p>
            <a:r>
              <a:rPr lang="de-DE" sz="2000" dirty="0">
                <a:latin typeface="Calibri Light" panose="020F0302020204030204" pitchFamily="34" charset="0"/>
                <a:cs typeface="Calibri Light" panose="020F0302020204030204" pitchFamily="34" charset="0"/>
              </a:rPr>
              <a:t>17.05.2019 		AG IT, </a:t>
            </a:r>
            <a:r>
              <a:rPr lang="de-DE" sz="2000" dirty="0" err="1">
                <a:latin typeface="Calibri Light" panose="020F0302020204030204" pitchFamily="34" charset="0"/>
                <a:cs typeface="Calibri Light" panose="020F0302020204030204" pitchFamily="34" charset="0"/>
              </a:rPr>
              <a:t>Formularcloud</a:t>
            </a:r>
            <a:r>
              <a:rPr lang="de-DE" sz="2000" dirty="0">
                <a:latin typeface="Calibri Light" panose="020F0302020204030204" pitchFamily="34" charset="0"/>
                <a:cs typeface="Calibri Light" panose="020F0302020204030204" pitchFamily="34" charset="0"/>
              </a:rPr>
              <a:t>, Berichtswesen, Doku, BBT</a:t>
            </a:r>
          </a:p>
          <a:p>
            <a:r>
              <a:rPr lang="de-DE" sz="2000" dirty="0">
                <a:latin typeface="Calibri Light" panose="020F0302020204030204" pitchFamily="34" charset="0"/>
                <a:cs typeface="Calibri Light" panose="020F0302020204030204" pitchFamily="34" charset="0"/>
              </a:rPr>
              <a:t>20.05.2019 		Entwicklungsworkshop SpDi Region I, </a:t>
            </a:r>
            <a:r>
              <a:rPr lang="de-DE" sz="2000" dirty="0" err="1">
                <a:latin typeface="Calibri Light" panose="020F0302020204030204" pitchFamily="34" charset="0"/>
                <a:cs typeface="Calibri Light" panose="020F0302020204030204" pitchFamily="34" charset="0"/>
              </a:rPr>
              <a:t>Ufr</a:t>
            </a:r>
            <a:r>
              <a:rPr lang="de-DE" sz="2000" dirty="0">
                <a:latin typeface="Calibri Light" panose="020F0302020204030204" pitchFamily="34" charset="0"/>
                <a:cs typeface="Calibri Light" panose="020F0302020204030204" pitchFamily="34" charset="0"/>
              </a:rPr>
              <a:t>.</a:t>
            </a:r>
          </a:p>
          <a:p>
            <a:r>
              <a:rPr lang="de-DE" sz="2000" dirty="0">
                <a:latin typeface="Calibri Light" panose="020F0302020204030204" pitchFamily="34" charset="0"/>
                <a:cs typeface="Calibri Light" panose="020F0302020204030204" pitchFamily="34" charset="0"/>
              </a:rPr>
              <a:t>21.05.2019 		Entwicklungsworkshop SpDi Region II, </a:t>
            </a:r>
            <a:r>
              <a:rPr lang="de-DE" sz="2000" dirty="0" err="1">
                <a:latin typeface="Calibri Light" panose="020F0302020204030204" pitchFamily="34" charset="0"/>
                <a:cs typeface="Calibri Light" panose="020F0302020204030204" pitchFamily="34" charset="0"/>
              </a:rPr>
              <a:t>Ufr</a:t>
            </a:r>
            <a:r>
              <a:rPr lang="de-DE" sz="2000" dirty="0">
                <a:latin typeface="Calibri Light" panose="020F0302020204030204" pitchFamily="34" charset="0"/>
                <a:cs typeface="Calibri Light" panose="020F0302020204030204" pitchFamily="34" charset="0"/>
              </a:rPr>
              <a:t>.</a:t>
            </a:r>
          </a:p>
          <a:p>
            <a:r>
              <a:rPr lang="de-DE" sz="2000" dirty="0">
                <a:latin typeface="Calibri Light" panose="020F0302020204030204" pitchFamily="34" charset="0"/>
                <a:cs typeface="Calibri Light" panose="020F0302020204030204" pitchFamily="34" charset="0"/>
              </a:rPr>
              <a:t>23.05.2019 		Sozialausschuss und Bezirksausschuss, </a:t>
            </a:r>
            <a:r>
              <a:rPr lang="de-DE" sz="2000" dirty="0" err="1">
                <a:latin typeface="Calibri Light" panose="020F0302020204030204" pitchFamily="34" charset="0"/>
                <a:cs typeface="Calibri Light" panose="020F0302020204030204" pitchFamily="34" charset="0"/>
              </a:rPr>
              <a:t>Ufr</a:t>
            </a:r>
            <a:r>
              <a:rPr lang="de-DE" sz="2000" dirty="0">
                <a:latin typeface="Calibri Light" panose="020F0302020204030204" pitchFamily="34" charset="0"/>
                <a:cs typeface="Calibri Light" panose="020F0302020204030204" pitchFamily="34" charset="0"/>
              </a:rPr>
              <a:t>.</a:t>
            </a:r>
          </a:p>
          <a:p>
            <a:r>
              <a:rPr lang="de-DE" sz="2000" dirty="0">
                <a:latin typeface="Calibri Light" panose="020F0302020204030204" pitchFamily="34" charset="0"/>
                <a:cs typeface="Calibri Light" panose="020F0302020204030204" pitchFamily="34" charset="0"/>
              </a:rPr>
              <a:t>24.05.2019 		Entwicklungsworkshop SpDi Region III, </a:t>
            </a:r>
            <a:r>
              <a:rPr lang="de-DE" sz="2000" dirty="0" err="1">
                <a:latin typeface="Calibri Light" panose="020F0302020204030204" pitchFamily="34" charset="0"/>
                <a:cs typeface="Calibri Light" panose="020F0302020204030204" pitchFamily="34" charset="0"/>
              </a:rPr>
              <a:t>Ufr</a:t>
            </a:r>
            <a:r>
              <a:rPr lang="de-DE" sz="2000" dirty="0">
                <a:latin typeface="Calibri Light" panose="020F0302020204030204" pitchFamily="34" charset="0"/>
                <a:cs typeface="Calibri Light" panose="020F0302020204030204" pitchFamily="34" charset="0"/>
              </a:rPr>
              <a:t>.</a:t>
            </a:r>
          </a:p>
          <a:p>
            <a:r>
              <a:rPr lang="de-DE" sz="2000" dirty="0">
                <a:latin typeface="Calibri Light" panose="020F0302020204030204" pitchFamily="34" charset="0"/>
                <a:cs typeface="Calibri Light" panose="020F0302020204030204" pitchFamily="34" charset="0"/>
              </a:rPr>
              <a:t>07.06.2019 		AG Rahmenempfehlungen, BBT</a:t>
            </a:r>
          </a:p>
          <a:p>
            <a:r>
              <a:rPr lang="de-DE" sz="2000" dirty="0">
                <a:latin typeface="Calibri Light" panose="020F0302020204030204" pitchFamily="34" charset="0"/>
                <a:cs typeface="Calibri Light" panose="020F0302020204030204" pitchFamily="34" charset="0"/>
              </a:rPr>
              <a:t>24./25.06.2019 	Arbeitstagung Psych.-</a:t>
            </a:r>
            <a:r>
              <a:rPr lang="de-DE" sz="2000" dirty="0" err="1">
                <a:latin typeface="Calibri Light" panose="020F0302020204030204" pitchFamily="34" charset="0"/>
                <a:cs typeface="Calibri Light" panose="020F0302020204030204" pitchFamily="34" charset="0"/>
              </a:rPr>
              <a:t>koord</a:t>
            </a:r>
            <a:r>
              <a:rPr lang="de-DE" sz="2000" dirty="0">
                <a:latin typeface="Calibri Light" panose="020F0302020204030204" pitchFamily="34" charset="0"/>
                <a:cs typeface="Calibri Light" panose="020F0302020204030204" pitchFamily="34" charset="0"/>
              </a:rPr>
              <a:t>. = Krisennetzwerk</a:t>
            </a:r>
          </a:p>
          <a:p>
            <a:r>
              <a:rPr lang="de-DE" sz="2000" dirty="0">
                <a:latin typeface="Calibri Light" panose="020F0302020204030204" pitchFamily="34" charset="0"/>
                <a:cs typeface="Calibri Light" panose="020F0302020204030204" pitchFamily="34" charset="0"/>
              </a:rPr>
              <a:t>03.07.2019 		AG Krisendienste, BBT</a:t>
            </a:r>
          </a:p>
          <a:p>
            <a:r>
              <a:rPr lang="de-DE" sz="2000" dirty="0">
                <a:latin typeface="Calibri Light" panose="020F0302020204030204" pitchFamily="34" charset="0"/>
                <a:cs typeface="Calibri Light" panose="020F0302020204030204" pitchFamily="34" charset="0"/>
              </a:rPr>
              <a:t>10./11.07.2019 	Curriculum Train-</a:t>
            </a:r>
            <a:r>
              <a:rPr lang="de-DE" sz="2000" dirty="0" err="1">
                <a:latin typeface="Calibri Light" panose="020F0302020204030204" pitchFamily="34" charset="0"/>
                <a:cs typeface="Calibri Light" panose="020F0302020204030204" pitchFamily="34" charset="0"/>
              </a:rPr>
              <a:t>the</a:t>
            </a:r>
            <a:r>
              <a:rPr lang="de-DE" sz="2000" dirty="0">
                <a:latin typeface="Calibri Light" panose="020F0302020204030204" pitchFamily="34" charset="0"/>
                <a:cs typeface="Calibri Light" panose="020F0302020204030204" pitchFamily="34" charset="0"/>
              </a:rPr>
              <a:t> Trainer, </a:t>
            </a:r>
            <a:r>
              <a:rPr lang="de-DE" sz="2000" dirty="0" err="1">
                <a:latin typeface="Calibri Light" panose="020F0302020204030204" pitchFamily="34" charset="0"/>
                <a:cs typeface="Calibri Light" panose="020F0302020204030204" pitchFamily="34" charset="0"/>
              </a:rPr>
              <a:t>Irsee</a:t>
            </a:r>
            <a:endParaRPr lang="de-DE" sz="2000" dirty="0">
              <a:latin typeface="Calibri Light" panose="020F0302020204030204" pitchFamily="34" charset="0"/>
              <a:cs typeface="Calibri Light" panose="020F0302020204030204" pitchFamily="34" charset="0"/>
            </a:endParaRPr>
          </a:p>
          <a:p>
            <a:r>
              <a:rPr lang="de-DE" sz="2000" dirty="0">
                <a:latin typeface="Calibri Light" panose="020F0302020204030204" pitchFamily="34" charset="0"/>
                <a:cs typeface="Calibri Light" panose="020F0302020204030204" pitchFamily="34" charset="0"/>
              </a:rPr>
              <a:t>22.07.2019 		Netzwerkveranstaltung, Bezirk </a:t>
            </a:r>
            <a:r>
              <a:rPr lang="de-DE" sz="2000" dirty="0" err="1">
                <a:latin typeface="Calibri Light" panose="020F0302020204030204" pitchFamily="34" charset="0"/>
                <a:cs typeface="Calibri Light" panose="020F0302020204030204" pitchFamily="34" charset="0"/>
              </a:rPr>
              <a:t>Ufr</a:t>
            </a:r>
            <a:r>
              <a:rPr lang="de-DE" sz="2000" dirty="0">
                <a:latin typeface="Calibri Light" panose="020F0302020204030204" pitchFamily="34" charset="0"/>
                <a:cs typeface="Calibri Light" panose="020F0302020204030204" pitchFamily="34" charset="0"/>
              </a:rPr>
              <a:t>.</a:t>
            </a:r>
          </a:p>
          <a:p>
            <a:r>
              <a:rPr lang="de-DE" sz="2000" dirty="0">
                <a:latin typeface="Calibri Light" panose="020F0302020204030204" pitchFamily="34" charset="0"/>
                <a:cs typeface="Calibri Light" panose="020F0302020204030204" pitchFamily="34" charset="0"/>
              </a:rPr>
              <a:t>24.07. 2019 		Landesbegleitgremium</a:t>
            </a:r>
          </a:p>
        </p:txBody>
      </p:sp>
      <p:sp>
        <p:nvSpPr>
          <p:cNvPr id="2" name="Fußzeilenplatzhalter 1">
            <a:extLst>
              <a:ext uri="{FF2B5EF4-FFF2-40B4-BE49-F238E27FC236}">
                <a16:creationId xmlns:a16="http://schemas.microsoft.com/office/drawing/2014/main" id="{8F0EC939-14A8-4054-9F25-CF80A91C9111}"/>
              </a:ext>
            </a:extLst>
          </p:cNvPr>
          <p:cNvSpPr>
            <a:spLocks noGrp="1"/>
          </p:cNvSpPr>
          <p:nvPr>
            <p:ph type="ftr" sz="quarter" idx="11"/>
          </p:nvPr>
        </p:nvSpPr>
        <p:spPr/>
        <p:txBody>
          <a:bodyPr/>
          <a:lstStyle/>
          <a:p>
            <a:r>
              <a:rPr lang="de-DE"/>
              <a:t>Psychiatriekoordination Anne-Katrin Jentsch                  30.04.2019</a:t>
            </a:r>
            <a:endParaRPr lang="de-DE" dirty="0"/>
          </a:p>
        </p:txBody>
      </p:sp>
      <p:sp>
        <p:nvSpPr>
          <p:cNvPr id="3" name="Foliennummernplatzhalter 2">
            <a:extLst>
              <a:ext uri="{FF2B5EF4-FFF2-40B4-BE49-F238E27FC236}">
                <a16:creationId xmlns:a16="http://schemas.microsoft.com/office/drawing/2014/main" id="{8D36AF3F-A76D-44A3-B85A-F61EE92EEE08}"/>
              </a:ext>
            </a:extLst>
          </p:cNvPr>
          <p:cNvSpPr>
            <a:spLocks noGrp="1"/>
          </p:cNvSpPr>
          <p:nvPr>
            <p:ph type="sldNum" sz="quarter" idx="12"/>
          </p:nvPr>
        </p:nvSpPr>
        <p:spPr/>
        <p:txBody>
          <a:bodyPr/>
          <a:lstStyle/>
          <a:p>
            <a:fld id="{2042DECB-1354-4511-8363-1569A51C62B4}" type="slidenum">
              <a:rPr lang="de-DE" smtClean="0"/>
              <a:t>21</a:t>
            </a:fld>
            <a:endParaRPr lang="de-DE"/>
          </a:p>
        </p:txBody>
      </p:sp>
    </p:spTree>
    <p:extLst>
      <p:ext uri="{BB962C8B-B14F-4D97-AF65-F5344CB8AC3E}">
        <p14:creationId xmlns:p14="http://schemas.microsoft.com/office/powerpoint/2010/main" val="3526136525"/>
      </p:ext>
    </p:extLst>
  </p:cSld>
  <p:clrMapOvr>
    <a:masterClrMapping/>
  </p:clrMapOvr>
  <mc:AlternateContent xmlns:mc="http://schemas.openxmlformats.org/markup-compatibility/2006" xmlns:p14="http://schemas.microsoft.com/office/powerpoint/2010/main">
    <mc:Choice Requires="p14">
      <p:transition spd="slow" p14:dur="2000" advTm="19359"/>
    </mc:Choice>
    <mc:Fallback xmlns="">
      <p:transition spd="slow" advTm="1935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7DBBC-781E-49A9-A389-80993FFF6870}"/>
              </a:ext>
            </a:extLst>
          </p:cNvPr>
          <p:cNvSpPr>
            <a:spLocks noGrp="1"/>
          </p:cNvSpPr>
          <p:nvPr>
            <p:ph type="title"/>
          </p:nvPr>
        </p:nvSpPr>
        <p:spPr/>
        <p:txBody>
          <a:bodyPr>
            <a:noAutofit/>
          </a:bodyPr>
          <a:lstStyle/>
          <a:p>
            <a:r>
              <a:rPr lang="de-DE" sz="3600" b="1" dirty="0">
                <a:latin typeface="Calibri Light" panose="020F0302020204030204" pitchFamily="34" charset="0"/>
                <a:cs typeface="Calibri Light" panose="020F0302020204030204" pitchFamily="34" charset="0"/>
              </a:rPr>
              <a:t>Entwicklungsstand –</a:t>
            </a:r>
            <a:br>
              <a:rPr lang="de-DE" sz="3600" b="1" dirty="0">
                <a:latin typeface="Calibri Light" panose="020F0302020204030204" pitchFamily="34" charset="0"/>
                <a:cs typeface="Calibri Light" panose="020F0302020204030204" pitchFamily="34" charset="0"/>
              </a:rPr>
            </a:br>
            <a:r>
              <a:rPr lang="de-DE" sz="3600" b="1" dirty="0">
                <a:latin typeface="Calibri Light" panose="020F0302020204030204" pitchFamily="34" charset="0"/>
                <a:cs typeface="Calibri Light" panose="020F0302020204030204" pitchFamily="34" charset="0"/>
              </a:rPr>
              <a:t>regionale Ebene Unterfranken</a:t>
            </a:r>
          </a:p>
        </p:txBody>
      </p:sp>
      <p:sp>
        <p:nvSpPr>
          <p:cNvPr id="3" name="Fußzeilenplatzhalter 2">
            <a:extLst>
              <a:ext uri="{FF2B5EF4-FFF2-40B4-BE49-F238E27FC236}">
                <a16:creationId xmlns:a16="http://schemas.microsoft.com/office/drawing/2014/main" id="{308261D3-42F8-4AB7-911B-26B11F132A24}"/>
              </a:ext>
            </a:extLst>
          </p:cNvPr>
          <p:cNvSpPr>
            <a:spLocks noGrp="1"/>
          </p:cNvSpPr>
          <p:nvPr>
            <p:ph type="ftr" sz="quarter" idx="11"/>
          </p:nvPr>
        </p:nvSpPr>
        <p:spPr/>
        <p:txBody>
          <a:bodyPr/>
          <a:lstStyle/>
          <a:p>
            <a:r>
              <a:rPr lang="de-DE"/>
              <a:t>Psychiatriekoordination Anne-Katrin Jentsch                  30.04.2019</a:t>
            </a:r>
            <a:endParaRPr lang="de-DE" dirty="0"/>
          </a:p>
        </p:txBody>
      </p:sp>
      <p:sp>
        <p:nvSpPr>
          <p:cNvPr id="4" name="Foliennummernplatzhalter 3">
            <a:extLst>
              <a:ext uri="{FF2B5EF4-FFF2-40B4-BE49-F238E27FC236}">
                <a16:creationId xmlns:a16="http://schemas.microsoft.com/office/drawing/2014/main" id="{F3E029ED-FDE5-46C1-AAF0-28FB3322E24B}"/>
              </a:ext>
            </a:extLst>
          </p:cNvPr>
          <p:cNvSpPr>
            <a:spLocks noGrp="1"/>
          </p:cNvSpPr>
          <p:nvPr>
            <p:ph type="sldNum" sz="quarter" idx="12"/>
          </p:nvPr>
        </p:nvSpPr>
        <p:spPr/>
        <p:txBody>
          <a:bodyPr/>
          <a:lstStyle/>
          <a:p>
            <a:fld id="{2042DECB-1354-4511-8363-1569A51C62B4}" type="slidenum">
              <a:rPr lang="de-DE" smtClean="0"/>
              <a:t>22</a:t>
            </a:fld>
            <a:endParaRPr lang="de-DE"/>
          </a:p>
        </p:txBody>
      </p:sp>
      <p:graphicFrame>
        <p:nvGraphicFramePr>
          <p:cNvPr id="6" name="Inhaltsplatzhalter 7">
            <a:extLst>
              <a:ext uri="{FF2B5EF4-FFF2-40B4-BE49-F238E27FC236}">
                <a16:creationId xmlns:a16="http://schemas.microsoft.com/office/drawing/2014/main" id="{75B2DAE5-9400-4B84-B541-32C9DF9FDD79}"/>
              </a:ext>
            </a:extLst>
          </p:cNvPr>
          <p:cNvGraphicFramePr>
            <a:graphicFrameLocks/>
          </p:cNvGraphicFramePr>
          <p:nvPr>
            <p:extLst>
              <p:ext uri="{D42A27DB-BD31-4B8C-83A1-F6EECF244321}">
                <p14:modId xmlns:p14="http://schemas.microsoft.com/office/powerpoint/2010/main" val="14111888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8972431"/>
      </p:ext>
    </p:extLst>
  </p:cSld>
  <p:clrMapOvr>
    <a:masterClrMapping/>
  </p:clrMapOvr>
  <mc:AlternateContent xmlns:mc="http://schemas.openxmlformats.org/markup-compatibility/2006" xmlns:p14="http://schemas.microsoft.com/office/powerpoint/2010/main">
    <mc:Choice Requires="p14">
      <p:transition spd="slow" p14:dur="2000" advTm="7287"/>
    </mc:Choice>
    <mc:Fallback xmlns="">
      <p:transition spd="slow" advTm="728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4F2AD2D-37CA-4EB4-8E8F-356B04030C5D}"/>
              </a:ext>
            </a:extLst>
          </p:cNvPr>
          <p:cNvSpPr>
            <a:spLocks noGrp="1"/>
          </p:cNvSpPr>
          <p:nvPr>
            <p:ph type="ftr" sz="quarter" idx="11"/>
          </p:nvPr>
        </p:nvSpPr>
        <p:spPr/>
        <p:txBody>
          <a:bodyPr/>
          <a:lstStyle/>
          <a:p>
            <a:r>
              <a:rPr lang="de-DE"/>
              <a:t>Psychiatriekoordination Anne-Katrin Jentsch                  30.04.2019</a:t>
            </a:r>
            <a:endParaRPr lang="de-DE" dirty="0"/>
          </a:p>
        </p:txBody>
      </p:sp>
      <p:sp>
        <p:nvSpPr>
          <p:cNvPr id="3" name="Foliennummernplatzhalter 2">
            <a:extLst>
              <a:ext uri="{FF2B5EF4-FFF2-40B4-BE49-F238E27FC236}">
                <a16:creationId xmlns:a16="http://schemas.microsoft.com/office/drawing/2014/main" id="{BDBFE8A4-E62A-4838-A811-E6CE7011F3B8}"/>
              </a:ext>
            </a:extLst>
          </p:cNvPr>
          <p:cNvSpPr>
            <a:spLocks noGrp="1"/>
          </p:cNvSpPr>
          <p:nvPr>
            <p:ph type="sldNum" sz="quarter" idx="12"/>
          </p:nvPr>
        </p:nvSpPr>
        <p:spPr/>
        <p:txBody>
          <a:bodyPr/>
          <a:lstStyle/>
          <a:p>
            <a:fld id="{2042DECB-1354-4511-8363-1569A51C62B4}" type="slidenum">
              <a:rPr lang="de-DE" smtClean="0"/>
              <a:t>23</a:t>
            </a:fld>
            <a:endParaRPr lang="de-DE"/>
          </a:p>
        </p:txBody>
      </p:sp>
      <p:sp>
        <p:nvSpPr>
          <p:cNvPr id="4" name="Textfeld 3">
            <a:extLst>
              <a:ext uri="{FF2B5EF4-FFF2-40B4-BE49-F238E27FC236}">
                <a16:creationId xmlns:a16="http://schemas.microsoft.com/office/drawing/2014/main" id="{B4C57C57-AFA0-403D-B672-CE7C2AB6BB0F}"/>
              </a:ext>
            </a:extLst>
          </p:cNvPr>
          <p:cNvSpPr txBox="1"/>
          <p:nvPr/>
        </p:nvSpPr>
        <p:spPr>
          <a:xfrm>
            <a:off x="143508" y="620688"/>
            <a:ext cx="8856984" cy="2062103"/>
          </a:xfrm>
          <a:prstGeom prst="rect">
            <a:avLst/>
          </a:prstGeom>
          <a:noFill/>
        </p:spPr>
        <p:txBody>
          <a:bodyPr wrap="square" rtlCol="0">
            <a:spAutoFit/>
          </a:bodyPr>
          <a:lstStyle/>
          <a:p>
            <a:r>
              <a:rPr lang="de-DE" sz="3200" dirty="0">
                <a:solidFill>
                  <a:schemeClr val="tx1">
                    <a:lumMod val="85000"/>
                    <a:lumOff val="15000"/>
                  </a:schemeClr>
                </a:solidFill>
                <a:latin typeface="Calibri" panose="020F0502020204030204" pitchFamily="34" charset="0"/>
                <a:cs typeface="Calibri" panose="020F0502020204030204" pitchFamily="34" charset="0"/>
              </a:rPr>
              <a:t>Wenn jeder seinen Part erkennt, </a:t>
            </a:r>
          </a:p>
          <a:p>
            <a:r>
              <a:rPr lang="de-DE" sz="3200" dirty="0">
                <a:solidFill>
                  <a:schemeClr val="tx1">
                    <a:lumMod val="85000"/>
                    <a:lumOff val="15000"/>
                  </a:schemeClr>
                </a:solidFill>
                <a:latin typeface="Calibri" panose="020F0502020204030204" pitchFamily="34" charset="0"/>
                <a:cs typeface="Calibri" panose="020F0502020204030204" pitchFamily="34" charset="0"/>
              </a:rPr>
              <a:t>die Verantwortung dafür übernimmt, werden wir das Krisennetzwerk Unterfranken miteinander und gemeinsam aufbauen.</a:t>
            </a:r>
          </a:p>
        </p:txBody>
      </p:sp>
      <p:sp>
        <p:nvSpPr>
          <p:cNvPr id="5" name="Textfeld 4">
            <a:extLst>
              <a:ext uri="{FF2B5EF4-FFF2-40B4-BE49-F238E27FC236}">
                <a16:creationId xmlns:a16="http://schemas.microsoft.com/office/drawing/2014/main" id="{09EAE144-2137-403C-A1A3-2225CAB71CD4}"/>
              </a:ext>
            </a:extLst>
          </p:cNvPr>
          <p:cNvSpPr txBox="1"/>
          <p:nvPr/>
        </p:nvSpPr>
        <p:spPr>
          <a:xfrm>
            <a:off x="143508" y="3140968"/>
            <a:ext cx="8856984" cy="2554545"/>
          </a:xfrm>
          <a:prstGeom prst="rect">
            <a:avLst/>
          </a:prstGeom>
          <a:noFill/>
        </p:spPr>
        <p:txBody>
          <a:bodyPr wrap="square" rtlCol="0">
            <a:spAutoFit/>
          </a:bodyPr>
          <a:lstStyle/>
          <a:p>
            <a:r>
              <a:rPr lang="de-DE" sz="3200" dirty="0">
                <a:solidFill>
                  <a:schemeClr val="tx1">
                    <a:lumMod val="85000"/>
                    <a:lumOff val="15000"/>
                  </a:schemeClr>
                </a:solidFill>
                <a:latin typeface="Calibri" panose="020F0502020204030204" pitchFamily="34" charset="0"/>
                <a:cs typeface="Calibri" panose="020F0502020204030204" pitchFamily="34" charset="0"/>
              </a:rPr>
              <a:t>	Vielen </a:t>
            </a:r>
          </a:p>
          <a:p>
            <a:r>
              <a:rPr lang="de-DE" sz="3200" dirty="0">
                <a:solidFill>
                  <a:schemeClr val="tx1">
                    <a:lumMod val="85000"/>
                    <a:lumOff val="15000"/>
                  </a:schemeClr>
                </a:solidFill>
                <a:latin typeface="Calibri" panose="020F0502020204030204" pitchFamily="34" charset="0"/>
                <a:cs typeface="Calibri" panose="020F0502020204030204" pitchFamily="34" charset="0"/>
              </a:rPr>
              <a:t>		Dank </a:t>
            </a:r>
          </a:p>
          <a:p>
            <a:r>
              <a:rPr lang="de-DE" sz="3200" dirty="0">
                <a:solidFill>
                  <a:schemeClr val="tx1">
                    <a:lumMod val="85000"/>
                    <a:lumOff val="15000"/>
                  </a:schemeClr>
                </a:solidFill>
                <a:latin typeface="Calibri" panose="020F0502020204030204" pitchFamily="34" charset="0"/>
                <a:cs typeface="Calibri" panose="020F0502020204030204" pitchFamily="34" charset="0"/>
              </a:rPr>
              <a:t>			für </a:t>
            </a:r>
          </a:p>
          <a:p>
            <a:r>
              <a:rPr lang="de-DE" sz="3200" dirty="0">
                <a:solidFill>
                  <a:schemeClr val="tx1">
                    <a:lumMod val="85000"/>
                    <a:lumOff val="15000"/>
                  </a:schemeClr>
                </a:solidFill>
                <a:latin typeface="Calibri" panose="020F0502020204030204" pitchFamily="34" charset="0"/>
                <a:cs typeface="Calibri" panose="020F0502020204030204" pitchFamily="34" charset="0"/>
              </a:rPr>
              <a:t>				Ihre </a:t>
            </a:r>
          </a:p>
          <a:p>
            <a:r>
              <a:rPr lang="de-DE" sz="3200" dirty="0">
                <a:solidFill>
                  <a:schemeClr val="tx1">
                    <a:lumMod val="85000"/>
                    <a:lumOff val="15000"/>
                  </a:schemeClr>
                </a:solidFill>
                <a:latin typeface="Calibri" panose="020F0502020204030204" pitchFamily="34" charset="0"/>
                <a:cs typeface="Calibri" panose="020F0502020204030204" pitchFamily="34" charset="0"/>
              </a:rPr>
              <a:t>					Aufmerksamkeit!</a:t>
            </a:r>
          </a:p>
        </p:txBody>
      </p:sp>
    </p:spTree>
    <p:custDataLst>
      <p:tags r:id="rId1"/>
    </p:custDataLst>
    <p:extLst>
      <p:ext uri="{BB962C8B-B14F-4D97-AF65-F5344CB8AC3E}">
        <p14:creationId xmlns:p14="http://schemas.microsoft.com/office/powerpoint/2010/main" val="2454237535"/>
      </p:ext>
    </p:extLst>
  </p:cSld>
  <p:clrMapOvr>
    <a:masterClrMapping/>
  </p:clrMapOvr>
  <mc:AlternateContent xmlns:mc="http://schemas.openxmlformats.org/markup-compatibility/2006" xmlns:p14="http://schemas.microsoft.com/office/powerpoint/2010/main">
    <mc:Choice Requires="p14">
      <p:transition spd="slow" p14:dur="2000" advTm="7743"/>
    </mc:Choice>
    <mc:Fallback xmlns="">
      <p:transition spd="slow" advTm="7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600" b="1" dirty="0">
                <a:latin typeface="Calibri" panose="020F0502020204030204" pitchFamily="34" charset="0"/>
              </a:rPr>
              <a:t>Gesetzliche Normierungen</a:t>
            </a:r>
          </a:p>
        </p:txBody>
      </p:sp>
      <p:sp>
        <p:nvSpPr>
          <p:cNvPr id="5" name="Inhaltsplatzhalter 4"/>
          <p:cNvSpPr>
            <a:spLocks noGrp="1"/>
          </p:cNvSpPr>
          <p:nvPr>
            <p:ph idx="1"/>
          </p:nvPr>
        </p:nvSpPr>
        <p:spPr>
          <a:xfrm>
            <a:off x="457200" y="1268760"/>
            <a:ext cx="8229600" cy="4857403"/>
          </a:xfrm>
        </p:spPr>
        <p:txBody>
          <a:bodyPr>
            <a:normAutofit/>
          </a:bodyPr>
          <a:lstStyle/>
          <a:p>
            <a:r>
              <a:rPr lang="de-DE" sz="2400" dirty="0">
                <a:latin typeface="Calibri" panose="020F0502020204030204" pitchFamily="34" charset="0"/>
              </a:rPr>
              <a:t>2018 Bayerisches Psychisch-Kranken-Hilfe-Gesetz</a:t>
            </a:r>
          </a:p>
          <a:p>
            <a:r>
              <a:rPr lang="de-DE" sz="2400" dirty="0">
                <a:latin typeface="Calibri" panose="020F0502020204030204" pitchFamily="34" charset="0"/>
              </a:rPr>
              <a:t>Inkrafttreten</a:t>
            </a:r>
          </a:p>
          <a:p>
            <a:pPr lvl="1"/>
            <a:r>
              <a:rPr lang="de-DE" sz="2400" dirty="0">
                <a:latin typeface="Calibri" panose="020F0502020204030204" pitchFamily="34" charset="0"/>
              </a:rPr>
              <a:t>01.08.2018 - Teil 1 „Stärkung der psychiatrischen Versorgung“ </a:t>
            </a:r>
          </a:p>
          <a:p>
            <a:pPr lvl="1"/>
            <a:r>
              <a:rPr lang="de-DE" sz="2400" dirty="0">
                <a:latin typeface="Calibri" panose="020F0502020204030204" pitchFamily="34" charset="0"/>
              </a:rPr>
              <a:t>01.01.2019 – Teil 2 „Öffentlich-rechtliche Unterbringung“ und „Schlussbestimmungen“</a:t>
            </a:r>
          </a:p>
          <a:p>
            <a:pPr lvl="1">
              <a:buFont typeface="Symbol" panose="05050102010706020507" pitchFamily="18" charset="2"/>
              <a:buChar char="-"/>
            </a:pPr>
            <a:r>
              <a:rPr lang="de-DE" sz="2400" dirty="0">
                <a:latin typeface="Calibri" panose="020F0502020204030204" pitchFamily="34" charset="0"/>
              </a:rPr>
              <a:t>01.01.2019 Vorläufige Verwaltungsvorschriften </a:t>
            </a:r>
            <a:r>
              <a:rPr lang="de-DE" sz="2400" dirty="0" err="1">
                <a:latin typeface="Calibri" panose="020F0502020204030204" pitchFamily="34" charset="0"/>
              </a:rPr>
              <a:t>StMFAS</a:t>
            </a:r>
            <a:r>
              <a:rPr lang="de-DE" sz="2400" dirty="0">
                <a:latin typeface="Calibri" panose="020F0502020204030204" pitchFamily="34" charset="0"/>
              </a:rPr>
              <a:t>, StMGP</a:t>
            </a:r>
          </a:p>
          <a:p>
            <a:r>
              <a:rPr lang="de-DE" sz="2400" dirty="0">
                <a:latin typeface="Calibri" panose="020F0502020204030204" pitchFamily="34" charset="0"/>
              </a:rPr>
              <a:t>Umsetzung</a:t>
            </a:r>
          </a:p>
          <a:p>
            <a:pPr lvl="1">
              <a:buFont typeface="Symbol" panose="05050102010706020507" pitchFamily="18" charset="2"/>
              <a:buChar char="-"/>
            </a:pPr>
            <a:r>
              <a:rPr lang="de-DE" sz="2400" dirty="0">
                <a:latin typeface="Calibri" panose="020F0502020204030204" pitchFamily="34" charset="0"/>
              </a:rPr>
              <a:t>Bis 30.06.2021 als Sollvorschrift</a:t>
            </a:r>
          </a:p>
          <a:p>
            <a:pPr lvl="1">
              <a:buFont typeface="Symbol" panose="05050102010706020507" pitchFamily="18" charset="2"/>
              <a:buChar char="-"/>
            </a:pPr>
            <a:r>
              <a:rPr lang="de-DE" sz="2400" dirty="0">
                <a:latin typeface="Calibri" panose="020F0502020204030204" pitchFamily="34" charset="0"/>
              </a:rPr>
              <a:t>Hohe Schnittstelle zum Unterbringungsrecht</a:t>
            </a:r>
          </a:p>
          <a:p>
            <a:pPr lvl="1"/>
            <a:endParaRPr lang="de-DE" sz="2400" dirty="0">
              <a:latin typeface="Calibri" panose="020F0502020204030204" pitchFamily="34" charset="0"/>
            </a:endParaRPr>
          </a:p>
        </p:txBody>
      </p:sp>
      <p:sp>
        <p:nvSpPr>
          <p:cNvPr id="2" name="Fußzeilenplatzhalter 1"/>
          <p:cNvSpPr>
            <a:spLocks noGrp="1"/>
          </p:cNvSpPr>
          <p:nvPr>
            <p:ph type="ftr" sz="quarter" idx="11"/>
          </p:nvPr>
        </p:nvSpPr>
        <p:spPr/>
        <p:txBody>
          <a:bodyPr/>
          <a:lstStyle/>
          <a:p>
            <a:r>
              <a:rPr lang="de-DE"/>
              <a:t>Psychiatriekoordination Anne-Katrin Jentsch                  30.04.2019</a:t>
            </a:r>
            <a:endParaRPr lang="de-DE" dirty="0"/>
          </a:p>
        </p:txBody>
      </p:sp>
      <p:sp>
        <p:nvSpPr>
          <p:cNvPr id="3" name="Foliennummernplatzhalter 2"/>
          <p:cNvSpPr>
            <a:spLocks noGrp="1"/>
          </p:cNvSpPr>
          <p:nvPr>
            <p:ph type="sldNum" sz="quarter" idx="12"/>
          </p:nvPr>
        </p:nvSpPr>
        <p:spPr/>
        <p:txBody>
          <a:bodyPr/>
          <a:lstStyle/>
          <a:p>
            <a:fld id="{2042DECB-1354-4511-8363-1569A51C62B4}" type="slidenum">
              <a:rPr lang="de-DE" smtClean="0"/>
              <a:t>3</a:t>
            </a:fld>
            <a:endParaRPr lang="de-DE"/>
          </a:p>
        </p:txBody>
      </p:sp>
    </p:spTree>
    <p:extLst>
      <p:ext uri="{BB962C8B-B14F-4D97-AF65-F5344CB8AC3E}">
        <p14:creationId xmlns:p14="http://schemas.microsoft.com/office/powerpoint/2010/main" val="3100977613"/>
      </p:ext>
    </p:extLst>
  </p:cSld>
  <p:clrMapOvr>
    <a:masterClrMapping/>
  </p:clrMapOvr>
  <mc:AlternateContent xmlns:mc="http://schemas.openxmlformats.org/markup-compatibility/2006" xmlns:p14="http://schemas.microsoft.com/office/powerpoint/2010/main">
    <mc:Choice Requires="p14">
      <p:transition spd="slow" p14:dur="2000" advTm="14439"/>
    </mc:Choice>
    <mc:Fallback xmlns="">
      <p:transition spd="slow" advTm="1443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C0973-87A9-4AA7-A15F-6C29B876DEE3}"/>
              </a:ext>
            </a:extLst>
          </p:cNvPr>
          <p:cNvSpPr>
            <a:spLocks noGrp="1"/>
          </p:cNvSpPr>
          <p:nvPr>
            <p:ph type="title"/>
          </p:nvPr>
        </p:nvSpPr>
        <p:spPr>
          <a:xfrm>
            <a:off x="431228" y="48236"/>
            <a:ext cx="8219256" cy="1143000"/>
          </a:xfrm>
        </p:spPr>
        <p:txBody>
          <a:bodyPr>
            <a:normAutofit/>
          </a:bodyPr>
          <a:lstStyle/>
          <a:p>
            <a:r>
              <a:rPr lang="de-DE" sz="3600" b="1" dirty="0">
                <a:latin typeface="Calibri" panose="020F0502020204030204" pitchFamily="34" charset="0"/>
                <a:cs typeface="Calibri" panose="020F0502020204030204" pitchFamily="34" charset="0"/>
              </a:rPr>
              <a:t>Kernaufgaben</a:t>
            </a:r>
          </a:p>
        </p:txBody>
      </p:sp>
      <p:sp>
        <p:nvSpPr>
          <p:cNvPr id="5" name="Inhaltsplatzhalter 4">
            <a:extLst>
              <a:ext uri="{FF2B5EF4-FFF2-40B4-BE49-F238E27FC236}">
                <a16:creationId xmlns:a16="http://schemas.microsoft.com/office/drawing/2014/main" id="{49B6349C-B52C-4468-A916-1485F921AF13}"/>
              </a:ext>
            </a:extLst>
          </p:cNvPr>
          <p:cNvSpPr>
            <a:spLocks noGrp="1"/>
          </p:cNvSpPr>
          <p:nvPr>
            <p:ph idx="1"/>
          </p:nvPr>
        </p:nvSpPr>
        <p:spPr>
          <a:xfrm>
            <a:off x="457200" y="996281"/>
            <a:ext cx="8435280" cy="5097015"/>
          </a:xfrm>
        </p:spPr>
        <p:txBody>
          <a:bodyPr>
            <a:normAutofit fontScale="92500" lnSpcReduction="20000"/>
          </a:bodyPr>
          <a:lstStyle/>
          <a:p>
            <a:pPr marL="285750" indent="-285750"/>
            <a:r>
              <a:rPr lang="de-DE" sz="2400" dirty="0">
                <a:latin typeface="Calibri" panose="020F0502020204030204" pitchFamily="34" charset="0"/>
              </a:rPr>
              <a:t>Verbesserung der psychiatrischen, psychotherapeutischen, psychosomatischen und psychosozialen Versorgung - Lückenschluss </a:t>
            </a:r>
            <a:r>
              <a:rPr lang="de-DE" sz="2400" baseline="30000" dirty="0">
                <a:latin typeface="Calibri" panose="020F0502020204030204" pitchFamily="34" charset="0"/>
              </a:rPr>
              <a:t>1</a:t>
            </a:r>
            <a:r>
              <a:rPr lang="de-DE" sz="2400" dirty="0">
                <a:latin typeface="Calibri" panose="020F0502020204030204" pitchFamily="34" charset="0"/>
              </a:rPr>
              <a:t> (Teil 1-Hilfeteil-ab 01.08.2018)</a:t>
            </a:r>
          </a:p>
          <a:p>
            <a:pPr marL="285750" indent="-285750"/>
            <a:endParaRPr lang="de-DE" sz="2400" dirty="0">
              <a:latin typeface="Calibri" panose="020F0502020204030204" pitchFamily="34" charset="0"/>
            </a:endParaRPr>
          </a:p>
          <a:p>
            <a:pPr marL="285750" indent="-285750"/>
            <a:r>
              <a:rPr lang="de-DE" sz="2400" dirty="0">
                <a:latin typeface="Calibri" panose="020F0502020204030204" pitchFamily="34" charset="0"/>
              </a:rPr>
              <a:t>Vermeidung von Unterbringungs- und Zwangsmaßnahmen</a:t>
            </a:r>
            <a:r>
              <a:rPr lang="de-DE" sz="2200" baseline="30000" dirty="0">
                <a:latin typeface="Calibri" panose="020F0502020204030204" pitchFamily="34" charset="0"/>
              </a:rPr>
              <a:t>2</a:t>
            </a:r>
            <a:r>
              <a:rPr lang="de-DE" sz="2400" baseline="30000" dirty="0">
                <a:latin typeface="Calibri" panose="020F0502020204030204" pitchFamily="34" charset="0"/>
              </a:rPr>
              <a:t>   </a:t>
            </a:r>
            <a:r>
              <a:rPr lang="de-DE" sz="2400" dirty="0">
                <a:latin typeface="Calibri" panose="020F0502020204030204" pitchFamily="34" charset="0"/>
              </a:rPr>
              <a:t>(Teil 2 – Unterbringungsteil – ab 01.01.2019)   </a:t>
            </a:r>
          </a:p>
          <a:p>
            <a:pPr marL="0" indent="0">
              <a:buNone/>
            </a:pPr>
            <a:r>
              <a:rPr lang="de-DE" sz="1900" i="1" dirty="0">
                <a:latin typeface="Calibri" panose="020F0502020204030204" pitchFamily="34" charset="0"/>
              </a:rPr>
              <a:t>     	„Die Unterbringung darf nur angeordnet werden, wenn die</a:t>
            </a:r>
          </a:p>
          <a:p>
            <a:pPr marL="0" indent="0">
              <a:buNone/>
            </a:pPr>
            <a:r>
              <a:rPr lang="de-DE" sz="1900" i="1" dirty="0">
                <a:latin typeface="Calibri" panose="020F0502020204030204" pitchFamily="34" charset="0"/>
              </a:rPr>
              <a:t>    	Gefährdung nicht durch weniger einschneidende Mittel    </a:t>
            </a:r>
          </a:p>
          <a:p>
            <a:pPr marL="0" indent="0">
              <a:buNone/>
            </a:pPr>
            <a:r>
              <a:rPr lang="de-DE" sz="1900" i="1" dirty="0">
                <a:latin typeface="Calibri" panose="020F0502020204030204" pitchFamily="34" charset="0"/>
              </a:rPr>
              <a:t>       	insbesondere auch nicht durch die Hinzuziehung eines </a:t>
            </a:r>
          </a:p>
          <a:p>
            <a:pPr marL="0" indent="0">
              <a:buNone/>
            </a:pPr>
            <a:r>
              <a:rPr lang="de-DE" sz="1900" i="1" dirty="0">
                <a:latin typeface="Calibri" panose="020F0502020204030204" pitchFamily="34" charset="0"/>
              </a:rPr>
              <a:t>       	Krisendienstes…“ (Art. 5, Abs. 2 </a:t>
            </a:r>
            <a:r>
              <a:rPr lang="de-DE" sz="1900" i="1" dirty="0" err="1">
                <a:latin typeface="Calibri" panose="020F0502020204030204" pitchFamily="34" charset="0"/>
              </a:rPr>
              <a:t>PsychKHG</a:t>
            </a:r>
            <a:r>
              <a:rPr lang="de-DE" sz="1900" i="1" dirty="0">
                <a:latin typeface="Calibri" panose="020F0502020204030204" pitchFamily="34" charset="0"/>
              </a:rPr>
              <a:t>) verhindert werden kann</a:t>
            </a:r>
          </a:p>
          <a:p>
            <a:pPr marL="0" indent="0">
              <a:buNone/>
            </a:pPr>
            <a:r>
              <a:rPr lang="de-DE" sz="2400" dirty="0">
                <a:latin typeface="Calibri" panose="020F0502020204030204" pitchFamily="34" charset="0"/>
              </a:rPr>
              <a:t>	</a:t>
            </a:r>
          </a:p>
          <a:p>
            <a:pPr marL="0" indent="0">
              <a:buNone/>
            </a:pPr>
            <a:r>
              <a:rPr lang="de-DE" sz="2400" dirty="0">
                <a:latin typeface="Calibri" panose="020F0502020204030204" pitchFamily="34" charset="0"/>
              </a:rPr>
              <a:t>		</a:t>
            </a:r>
          </a:p>
          <a:p>
            <a:pPr marL="0" indent="0">
              <a:buNone/>
            </a:pPr>
            <a:endParaRPr lang="de-DE" sz="2400" dirty="0">
              <a:latin typeface="Calibri" panose="020F0502020204030204" pitchFamily="34" charset="0"/>
            </a:endParaRPr>
          </a:p>
          <a:p>
            <a:pPr marL="0" indent="0">
              <a:buNone/>
            </a:pPr>
            <a:endParaRPr lang="de-DE" sz="2400" dirty="0">
              <a:latin typeface="Calibri" panose="020F0502020204030204" pitchFamily="34" charset="0"/>
            </a:endParaRPr>
          </a:p>
          <a:p>
            <a:pPr marL="0" indent="0">
              <a:buNone/>
            </a:pPr>
            <a:r>
              <a:rPr lang="de-DE" sz="2400" dirty="0">
                <a:solidFill>
                  <a:srgbClr val="0070C0"/>
                </a:solidFill>
                <a:latin typeface="Calibri" panose="020F0502020204030204" pitchFamily="34" charset="0"/>
              </a:rPr>
              <a:t>	Krisendienste als Brücke zwischen dem Hilfeteil- und dem 	Unterbringungsteil des BayPsychKHG</a:t>
            </a:r>
            <a:endParaRPr lang="de-DE" dirty="0"/>
          </a:p>
        </p:txBody>
      </p:sp>
      <p:sp>
        <p:nvSpPr>
          <p:cNvPr id="3" name="Fußzeilenplatzhalter 2">
            <a:extLst>
              <a:ext uri="{FF2B5EF4-FFF2-40B4-BE49-F238E27FC236}">
                <a16:creationId xmlns:a16="http://schemas.microsoft.com/office/drawing/2014/main" id="{F82D1F83-1D1C-4121-BC5F-779B3B979772}"/>
              </a:ext>
            </a:extLst>
          </p:cNvPr>
          <p:cNvSpPr>
            <a:spLocks noGrp="1"/>
          </p:cNvSpPr>
          <p:nvPr>
            <p:ph type="ftr" sz="quarter" idx="11"/>
          </p:nvPr>
        </p:nvSpPr>
        <p:spPr/>
        <p:txBody>
          <a:bodyPr/>
          <a:lstStyle/>
          <a:p>
            <a:r>
              <a:rPr lang="de-DE"/>
              <a:t>Psychiatriekoordination Anne-Katrin Jentsch                  30.04.2019</a:t>
            </a:r>
            <a:endParaRPr lang="de-DE" dirty="0"/>
          </a:p>
        </p:txBody>
      </p:sp>
      <p:sp>
        <p:nvSpPr>
          <p:cNvPr id="4" name="Foliennummernplatzhalter 3">
            <a:extLst>
              <a:ext uri="{FF2B5EF4-FFF2-40B4-BE49-F238E27FC236}">
                <a16:creationId xmlns:a16="http://schemas.microsoft.com/office/drawing/2014/main" id="{99CFD0B6-BCC5-4EF6-8C89-20CF456DFF6E}"/>
              </a:ext>
            </a:extLst>
          </p:cNvPr>
          <p:cNvSpPr>
            <a:spLocks noGrp="1"/>
          </p:cNvSpPr>
          <p:nvPr>
            <p:ph type="sldNum" sz="quarter" idx="12"/>
          </p:nvPr>
        </p:nvSpPr>
        <p:spPr/>
        <p:txBody>
          <a:bodyPr/>
          <a:lstStyle/>
          <a:p>
            <a:fld id="{2042DECB-1354-4511-8363-1569A51C62B4}" type="slidenum">
              <a:rPr lang="de-DE" smtClean="0"/>
              <a:t>4</a:t>
            </a:fld>
            <a:endParaRPr lang="de-DE"/>
          </a:p>
        </p:txBody>
      </p:sp>
      <p:sp>
        <p:nvSpPr>
          <p:cNvPr id="7" name="Pfeil: nach unten 6">
            <a:extLst>
              <a:ext uri="{FF2B5EF4-FFF2-40B4-BE49-F238E27FC236}">
                <a16:creationId xmlns:a16="http://schemas.microsoft.com/office/drawing/2014/main" id="{508EE28B-16E0-4C8C-9406-54DBFBFFC279}"/>
              </a:ext>
            </a:extLst>
          </p:cNvPr>
          <p:cNvSpPr/>
          <p:nvPr/>
        </p:nvSpPr>
        <p:spPr>
          <a:xfrm>
            <a:off x="4027692" y="407707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354788"/>
      </p:ext>
    </p:extLst>
  </p:cSld>
  <p:clrMapOvr>
    <a:masterClrMapping/>
  </p:clrMapOvr>
  <mc:AlternateContent xmlns:mc="http://schemas.openxmlformats.org/markup-compatibility/2006" xmlns:p14="http://schemas.microsoft.com/office/powerpoint/2010/main">
    <mc:Choice Requires="p14">
      <p:transition spd="slow" p14:dur="2000" advTm="18695"/>
    </mc:Choice>
    <mc:Fallback xmlns="">
      <p:transition spd="slow" advTm="186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372" y="0"/>
            <a:ext cx="8219256" cy="1143000"/>
          </a:xfrm>
        </p:spPr>
        <p:txBody>
          <a:bodyPr>
            <a:normAutofit/>
          </a:bodyPr>
          <a:lstStyle/>
          <a:p>
            <a:r>
              <a:rPr lang="de-DE" sz="3600" b="1" dirty="0">
                <a:latin typeface="Calibri" panose="020F0502020204030204" pitchFamily="34" charset="0"/>
              </a:rPr>
              <a:t>Leitthesen</a:t>
            </a:r>
          </a:p>
        </p:txBody>
      </p:sp>
      <p:sp>
        <p:nvSpPr>
          <p:cNvPr id="5" name="Inhaltsplatzhalter 4"/>
          <p:cNvSpPr>
            <a:spLocks noGrp="1"/>
          </p:cNvSpPr>
          <p:nvPr>
            <p:ph idx="1"/>
          </p:nvPr>
        </p:nvSpPr>
        <p:spPr>
          <a:xfrm>
            <a:off x="251520" y="1124744"/>
            <a:ext cx="8784976" cy="4855269"/>
          </a:xfrm>
        </p:spPr>
        <p:txBody>
          <a:bodyPr>
            <a:normAutofit fontScale="77500" lnSpcReduction="20000"/>
          </a:bodyPr>
          <a:lstStyle/>
          <a:p>
            <a:r>
              <a:rPr lang="de-DE" sz="2200" dirty="0">
                <a:latin typeface="Calibri" panose="020F0502020204030204" pitchFamily="34" charset="0"/>
              </a:rPr>
              <a:t>Bayer. PsychKHG 	  =  Aufbau- und Entwicklungsverantwortung beim 			    	     	      Bezirk Unterfranken </a:t>
            </a:r>
          </a:p>
          <a:p>
            <a:pPr lvl="7">
              <a:buFont typeface="Wingdings" panose="05000000000000000000" pitchFamily="2" charset="2"/>
              <a:buChar char="Ø"/>
            </a:pPr>
            <a:r>
              <a:rPr lang="de-DE" sz="2200" dirty="0">
                <a:latin typeface="Calibri" panose="020F0502020204030204" pitchFamily="34" charset="0"/>
              </a:rPr>
              <a:t>Bezirke erledigen diese Aufgabe im eigenen Wirkungskreis Art.1 (1)</a:t>
            </a:r>
          </a:p>
          <a:p>
            <a:pPr lvl="7">
              <a:buFont typeface="Wingdings" panose="05000000000000000000" pitchFamily="2" charset="2"/>
              <a:buChar char="Ø"/>
            </a:pPr>
            <a:endParaRPr lang="de-DE" sz="1000" dirty="0">
              <a:latin typeface="Calibri" panose="020F0502020204030204" pitchFamily="34" charset="0"/>
            </a:endParaRPr>
          </a:p>
          <a:p>
            <a:pPr marL="2743200" lvl="6" indent="0">
              <a:buNone/>
            </a:pPr>
            <a:r>
              <a:rPr lang="de-DE" sz="2200" dirty="0">
                <a:latin typeface="Calibri" panose="020F0502020204030204" pitchFamily="34" charset="0"/>
              </a:rPr>
              <a:t>  =  Netzwerkgestaltung mit allen wichtigen Akteuren, </a:t>
            </a:r>
          </a:p>
          <a:p>
            <a:pPr marL="2743200" lvl="6" indent="0">
              <a:buNone/>
            </a:pPr>
            <a:r>
              <a:rPr lang="de-DE" sz="2200" dirty="0">
                <a:latin typeface="Calibri" panose="020F0502020204030204" pitchFamily="34" charset="0"/>
              </a:rPr>
              <a:t>      insbesondere Selbsthilfe und Angehörige </a:t>
            </a:r>
          </a:p>
          <a:p>
            <a:pPr marL="2743200" lvl="6" indent="0">
              <a:buNone/>
            </a:pPr>
            <a:endParaRPr lang="de-DE" sz="2200" dirty="0">
              <a:latin typeface="Calibri" panose="020F0502020204030204" pitchFamily="34" charset="0"/>
            </a:endParaRPr>
          </a:p>
          <a:p>
            <a:r>
              <a:rPr lang="de-DE" sz="2200" dirty="0">
                <a:latin typeface="Calibri" panose="020F0502020204030204" pitchFamily="34" charset="0"/>
              </a:rPr>
              <a:t>Hauptausschuss BBT 	  =  Mitgestaltungsauftrag der Bezirkskliniken</a:t>
            </a:r>
          </a:p>
          <a:p>
            <a:endParaRPr lang="de-DE" sz="2200" dirty="0">
              <a:latin typeface="Calibri" panose="020F0502020204030204" pitchFamily="34" charset="0"/>
            </a:endParaRPr>
          </a:p>
          <a:p>
            <a:r>
              <a:rPr lang="de-DE" sz="2200" dirty="0">
                <a:latin typeface="Calibri" panose="020F0502020204030204" pitchFamily="34" charset="0"/>
              </a:rPr>
              <a:t>Regionale Kompetenzen 	  =  Krisendienst Würzburg als Sondersozialpsychiatrischer Dienst 					und SpDi in der Fläche</a:t>
            </a:r>
          </a:p>
          <a:p>
            <a:pPr marL="457200" lvl="1" indent="0">
              <a:buNone/>
            </a:pPr>
            <a:r>
              <a:rPr lang="de-DE" sz="2200" dirty="0">
                <a:latin typeface="Calibri" panose="020F0502020204030204" pitchFamily="34" charset="0"/>
              </a:rPr>
              <a:t>                          </a:t>
            </a:r>
          </a:p>
          <a:p>
            <a:pPr marL="457200" lvl="1" indent="0">
              <a:buNone/>
            </a:pPr>
            <a:endParaRPr lang="de-DE" sz="2200" dirty="0">
              <a:latin typeface="Calibri" panose="020F0502020204030204" pitchFamily="34" charset="0"/>
            </a:endParaRPr>
          </a:p>
          <a:p>
            <a:pPr marL="0" lvl="0" indent="0">
              <a:spcBef>
                <a:spcPts val="0"/>
              </a:spcBef>
              <a:buNone/>
            </a:pPr>
            <a:r>
              <a:rPr lang="de-DE" sz="2200" dirty="0">
                <a:solidFill>
                  <a:prstClr val="black"/>
                </a:solidFill>
                <a:latin typeface="Calibri" panose="020F0502020204030204" pitchFamily="34" charset="0"/>
                <a:cs typeface="+mn-cs"/>
              </a:rPr>
              <a:t>		          inhaltlich sinnvolle Verknüpfung </a:t>
            </a:r>
          </a:p>
          <a:p>
            <a:pPr marL="0" lvl="0" indent="0">
              <a:spcBef>
                <a:spcPts val="0"/>
              </a:spcBef>
              <a:buNone/>
            </a:pPr>
            <a:endParaRPr lang="de-DE" sz="2200" dirty="0">
              <a:solidFill>
                <a:prstClr val="black"/>
              </a:solidFill>
              <a:latin typeface="Calibri" panose="020F0502020204030204" pitchFamily="34" charset="0"/>
              <a:cs typeface="+mn-cs"/>
            </a:endParaRPr>
          </a:p>
          <a:p>
            <a:pPr marL="0" lvl="0" indent="0">
              <a:spcBef>
                <a:spcPts val="0"/>
              </a:spcBef>
              <a:buNone/>
            </a:pPr>
            <a:endParaRPr lang="de-DE" sz="2200" dirty="0">
              <a:solidFill>
                <a:prstClr val="black"/>
              </a:solidFill>
              <a:latin typeface="Calibri" panose="020F0502020204030204" pitchFamily="34" charset="0"/>
              <a:cs typeface="+mn-cs"/>
            </a:endParaRPr>
          </a:p>
          <a:p>
            <a:pPr marL="285750" lvl="0" indent="-285750">
              <a:spcBef>
                <a:spcPts val="0"/>
              </a:spcBef>
              <a:buFont typeface="Wingdings"/>
              <a:buChar char="Ä"/>
            </a:pPr>
            <a:r>
              <a:rPr lang="de-DE" sz="2200" dirty="0">
                <a:solidFill>
                  <a:prstClr val="black"/>
                </a:solidFill>
                <a:latin typeface="Calibri" panose="020F0502020204030204" pitchFamily="34" charset="0"/>
                <a:cs typeface="+mn-cs"/>
                <a:sym typeface="Wingdings"/>
              </a:rPr>
              <a:t>strukturell und personell</a:t>
            </a:r>
          </a:p>
          <a:p>
            <a:pPr marL="285750" lvl="0" indent="-285750">
              <a:spcBef>
                <a:spcPts val="0"/>
              </a:spcBef>
              <a:buFont typeface="Wingdings"/>
              <a:buChar char="Ä"/>
            </a:pPr>
            <a:r>
              <a:rPr lang="de-DE" sz="2200" dirty="0">
                <a:solidFill>
                  <a:prstClr val="black"/>
                </a:solidFill>
                <a:latin typeface="Calibri" panose="020F0502020204030204" pitchFamily="34" charset="0"/>
                <a:cs typeface="+mn-cs"/>
                <a:sym typeface="Wingdings"/>
              </a:rPr>
              <a:t>unter Beachtung der gesetzlichen Refinanzierung der Leitstelle sowie der Empfehlungen</a:t>
            </a:r>
          </a:p>
          <a:p>
            <a:pPr marL="0" lvl="0" indent="0">
              <a:spcBef>
                <a:spcPts val="0"/>
              </a:spcBef>
              <a:buNone/>
            </a:pPr>
            <a:r>
              <a:rPr lang="de-DE" sz="2200" dirty="0">
                <a:solidFill>
                  <a:prstClr val="black"/>
                </a:solidFill>
                <a:latin typeface="Calibri" panose="020F0502020204030204" pitchFamily="34" charset="0"/>
                <a:cs typeface="+mn-cs"/>
                <a:sym typeface="Wingdings"/>
              </a:rPr>
              <a:t>      auf Landesebene zur Finanzierung der Mobilen Teams</a:t>
            </a:r>
          </a:p>
          <a:p>
            <a:pPr marL="285750" lvl="0" indent="-285750">
              <a:spcBef>
                <a:spcPts val="0"/>
              </a:spcBef>
              <a:buFont typeface="Wingdings"/>
              <a:buChar char="Ä"/>
            </a:pPr>
            <a:r>
              <a:rPr lang="de-DE" sz="2200" dirty="0">
                <a:solidFill>
                  <a:prstClr val="black"/>
                </a:solidFill>
                <a:latin typeface="Calibri" panose="020F0502020204030204" pitchFamily="34" charset="0"/>
                <a:cs typeface="+mn-cs"/>
                <a:sym typeface="Wingdings"/>
              </a:rPr>
              <a:t>mit Blick auf realistische Entwicklungsmöglichkeiten</a:t>
            </a:r>
          </a:p>
          <a:p>
            <a:endParaRPr lang="de-DE" dirty="0"/>
          </a:p>
        </p:txBody>
      </p:sp>
      <p:sp>
        <p:nvSpPr>
          <p:cNvPr id="8" name="Foliennummernplatzhalter 7"/>
          <p:cNvSpPr>
            <a:spLocks noGrp="1"/>
          </p:cNvSpPr>
          <p:nvPr>
            <p:ph type="sldNum" sz="quarter" idx="12"/>
          </p:nvPr>
        </p:nvSpPr>
        <p:spPr/>
        <p:txBody>
          <a:bodyPr/>
          <a:lstStyle/>
          <a:p>
            <a:fld id="{2042DECB-1354-4511-8363-1569A51C62B4}" type="slidenum">
              <a:rPr lang="de-DE" smtClean="0"/>
              <a:t>5</a:t>
            </a:fld>
            <a:endParaRPr lang="de-DE" dirty="0"/>
          </a:p>
        </p:txBody>
      </p:sp>
      <p:sp>
        <p:nvSpPr>
          <p:cNvPr id="3" name="Pfeil nach unten 2"/>
          <p:cNvSpPr/>
          <p:nvPr/>
        </p:nvSpPr>
        <p:spPr>
          <a:xfrm>
            <a:off x="3815341" y="3933056"/>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1"/>
          </p:nvPr>
        </p:nvSpPr>
        <p:spPr/>
        <p:txBody>
          <a:bodyPr/>
          <a:lstStyle/>
          <a:p>
            <a:r>
              <a:rPr lang="de-DE"/>
              <a:t>Psychiatriekoordination Anne-Katrin Jentsch                  30.04.2019</a:t>
            </a:r>
            <a:endParaRPr lang="de-DE" dirty="0"/>
          </a:p>
        </p:txBody>
      </p:sp>
    </p:spTree>
    <p:extLst>
      <p:ext uri="{BB962C8B-B14F-4D97-AF65-F5344CB8AC3E}">
        <p14:creationId xmlns:p14="http://schemas.microsoft.com/office/powerpoint/2010/main" val="3012723087"/>
      </p:ext>
    </p:extLst>
  </p:cSld>
  <p:clrMapOvr>
    <a:masterClrMapping/>
  </p:clrMapOvr>
  <mc:AlternateContent xmlns:mc="http://schemas.openxmlformats.org/markup-compatibility/2006" xmlns:p14="http://schemas.microsoft.com/office/powerpoint/2010/main">
    <mc:Choice Requires="p14">
      <p:transition spd="slow" p14:dur="2000" advTm="18599"/>
    </mc:Choice>
    <mc:Fallback xmlns="">
      <p:transition spd="slow" advTm="185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936" y="188640"/>
            <a:ext cx="7920880" cy="562074"/>
          </a:xfrm>
        </p:spPr>
        <p:txBody>
          <a:bodyPr>
            <a:noAutofit/>
          </a:bodyPr>
          <a:lstStyle/>
          <a:p>
            <a:r>
              <a:rPr lang="de-DE" sz="3600" b="1" dirty="0">
                <a:latin typeface="Calibri" panose="020F0502020204030204" pitchFamily="34" charset="0"/>
                <a:cs typeface="Calibri" panose="020F0502020204030204" pitchFamily="34" charset="0"/>
              </a:rPr>
              <a:t>Umsetzungen</a:t>
            </a:r>
          </a:p>
        </p:txBody>
      </p:sp>
      <p:sp>
        <p:nvSpPr>
          <p:cNvPr id="3" name="Fußzeilenplatzhalter 2"/>
          <p:cNvSpPr>
            <a:spLocks noGrp="1"/>
          </p:cNvSpPr>
          <p:nvPr>
            <p:ph type="ftr" sz="quarter" idx="11"/>
          </p:nvPr>
        </p:nvSpPr>
        <p:spPr/>
        <p:txBody>
          <a:bodyPr/>
          <a:lstStyle/>
          <a:p>
            <a:r>
              <a:rPr lang="de-DE"/>
              <a:t>Psychiatriekoordination Anne-Katrin Jentsch                  30.04.2019</a:t>
            </a:r>
            <a:endParaRPr lang="de-DE" dirty="0"/>
          </a:p>
        </p:txBody>
      </p:sp>
      <p:sp>
        <p:nvSpPr>
          <p:cNvPr id="4" name="Foliennummernplatzhalter 3"/>
          <p:cNvSpPr>
            <a:spLocks noGrp="1"/>
          </p:cNvSpPr>
          <p:nvPr>
            <p:ph type="sldNum" sz="quarter" idx="12"/>
          </p:nvPr>
        </p:nvSpPr>
        <p:spPr/>
        <p:txBody>
          <a:bodyPr/>
          <a:lstStyle/>
          <a:p>
            <a:fld id="{2042DECB-1354-4511-8363-1569A51C62B4}" type="slidenum">
              <a:rPr lang="de-DE" smtClean="0"/>
              <a:t>6</a:t>
            </a:fld>
            <a:endParaRPr lang="de-DE"/>
          </a:p>
        </p:txBody>
      </p:sp>
      <p:sp>
        <p:nvSpPr>
          <p:cNvPr id="5" name="Textfeld 4"/>
          <p:cNvSpPr txBox="1"/>
          <p:nvPr/>
        </p:nvSpPr>
        <p:spPr>
          <a:xfrm>
            <a:off x="202126" y="836712"/>
            <a:ext cx="8748463" cy="646331"/>
          </a:xfrm>
          <a:prstGeom prst="rect">
            <a:avLst/>
          </a:prstGeom>
          <a:noFill/>
        </p:spPr>
        <p:txBody>
          <a:bodyPr wrap="square" rtlCol="0">
            <a:spAutoFit/>
          </a:bodyPr>
          <a:lstStyle/>
          <a:p>
            <a:r>
              <a:rPr lang="de-DE" dirty="0">
                <a:solidFill>
                  <a:srgbClr val="0070C0"/>
                </a:solidFill>
                <a:latin typeface="Calibri" panose="020F0502020204030204" pitchFamily="34" charset="0"/>
              </a:rPr>
              <a:t>Bezirksinterne				Bayernweite Planungs- und Aufbauarbeit</a:t>
            </a:r>
          </a:p>
          <a:p>
            <a:r>
              <a:rPr lang="de-DE" dirty="0">
                <a:solidFill>
                  <a:srgbClr val="0070C0"/>
                </a:solidFill>
                <a:latin typeface="Calibri" panose="020F0502020204030204" pitchFamily="34" charset="0"/>
              </a:rPr>
              <a:t>Steuerungsgruppe				über Bayerischen </a:t>
            </a:r>
            <a:r>
              <a:rPr lang="de-DE" dirty="0" err="1">
                <a:solidFill>
                  <a:srgbClr val="0070C0"/>
                </a:solidFill>
                <a:latin typeface="Calibri" panose="020F0502020204030204" pitchFamily="34" charset="0"/>
              </a:rPr>
              <a:t>Bezirketag</a:t>
            </a:r>
            <a:endParaRPr lang="de-DE" dirty="0">
              <a:solidFill>
                <a:srgbClr val="0070C0"/>
              </a:solidFill>
              <a:latin typeface="Calibri" panose="020F0502020204030204" pitchFamily="34" charset="0"/>
            </a:endParaRPr>
          </a:p>
        </p:txBody>
      </p:sp>
      <p:sp>
        <p:nvSpPr>
          <p:cNvPr id="6" name="Textfeld 5"/>
          <p:cNvSpPr txBox="1"/>
          <p:nvPr/>
        </p:nvSpPr>
        <p:spPr>
          <a:xfrm>
            <a:off x="247006" y="1700808"/>
            <a:ext cx="8434810" cy="1154162"/>
          </a:xfrm>
          <a:prstGeom prst="rect">
            <a:avLst/>
          </a:prstGeom>
          <a:noFill/>
        </p:spPr>
        <p:txBody>
          <a:bodyPr wrap="none" rtlCol="0">
            <a:spAutoFit/>
          </a:bodyPr>
          <a:lstStyle/>
          <a:p>
            <a:r>
              <a:rPr lang="de-DE" sz="1700" dirty="0">
                <a:latin typeface="Calibri" panose="020F0502020204030204" pitchFamily="34" charset="0"/>
              </a:rPr>
              <a:t>Regionale Planungs- und 			1. Fachtreffen „Krisendienst“ der </a:t>
            </a:r>
          </a:p>
          <a:p>
            <a:r>
              <a:rPr lang="de-DE" sz="1700" dirty="0">
                <a:latin typeface="Calibri" panose="020F0502020204030204" pitchFamily="34" charset="0"/>
              </a:rPr>
              <a:t> Gestaltungsoptionen		  	Psychiatriekoordinatoren</a:t>
            </a:r>
          </a:p>
          <a:p>
            <a:r>
              <a:rPr lang="de-DE" sz="1700" dirty="0">
                <a:latin typeface="Calibri" panose="020F0502020204030204" pitchFamily="34" charset="0"/>
              </a:rPr>
              <a:t>  - Leitstelle, mobile Fachkräfte,			- Aufbau, </a:t>
            </a:r>
            <a:r>
              <a:rPr lang="de-DE" sz="1700" dirty="0" err="1">
                <a:latin typeface="Calibri" panose="020F0502020204030204" pitchFamily="34" charset="0"/>
              </a:rPr>
              <a:t>Orga</a:t>
            </a:r>
            <a:r>
              <a:rPr lang="de-DE" sz="1700" dirty="0">
                <a:latin typeface="Calibri" panose="020F0502020204030204" pitchFamily="34" charset="0"/>
              </a:rPr>
              <a:t>, Telefonie, </a:t>
            </a:r>
            <a:r>
              <a:rPr lang="de-DE" sz="1700" dirty="0" err="1">
                <a:latin typeface="Calibri" panose="020F0502020204030204" pitchFamily="34" charset="0"/>
              </a:rPr>
              <a:t>Formularcloud</a:t>
            </a:r>
            <a:r>
              <a:rPr lang="de-DE" sz="1700" dirty="0">
                <a:latin typeface="Calibri" panose="020F0502020204030204" pitchFamily="34" charset="0"/>
              </a:rPr>
              <a:t>,</a:t>
            </a:r>
            <a:endParaRPr lang="de-DE" sz="1700" dirty="0">
              <a:latin typeface="Calibri" panose="020F0502020204030204" pitchFamily="34" charset="0"/>
              <a:sym typeface="Wingdings"/>
            </a:endParaRPr>
          </a:p>
          <a:p>
            <a:r>
              <a:rPr lang="de-DE" sz="1700" dirty="0">
                <a:latin typeface="Calibri" panose="020F0502020204030204" pitchFamily="34" charset="0"/>
              </a:rPr>
              <a:t>    Netzwerkgestaltung in </a:t>
            </a:r>
            <a:r>
              <a:rPr lang="de-DE" sz="1700" dirty="0" err="1">
                <a:latin typeface="Calibri" panose="020F0502020204030204" pitchFamily="34" charset="0"/>
              </a:rPr>
              <a:t>Ufr</a:t>
            </a:r>
            <a:r>
              <a:rPr lang="de-DE" sz="1700" dirty="0">
                <a:latin typeface="Calibri" panose="020F0502020204030204" pitchFamily="34" charset="0"/>
              </a:rPr>
              <a:t>.		                     Datenschutz, Curriculum</a:t>
            </a:r>
            <a:r>
              <a:rPr lang="de-DE" dirty="0">
                <a:latin typeface="Calibri" panose="020F0502020204030204" pitchFamily="34" charset="0"/>
              </a:rPr>
              <a:t>	</a:t>
            </a:r>
          </a:p>
        </p:txBody>
      </p:sp>
      <p:sp>
        <p:nvSpPr>
          <p:cNvPr id="7" name="Textfeld 6"/>
          <p:cNvSpPr txBox="1"/>
          <p:nvPr/>
        </p:nvSpPr>
        <p:spPr>
          <a:xfrm>
            <a:off x="202126" y="2996952"/>
            <a:ext cx="8748464" cy="1400383"/>
          </a:xfrm>
          <a:prstGeom prst="rect">
            <a:avLst/>
          </a:prstGeom>
          <a:noFill/>
        </p:spPr>
        <p:txBody>
          <a:bodyPr wrap="square" rtlCol="0">
            <a:spAutoFit/>
          </a:bodyPr>
          <a:lstStyle/>
          <a:p>
            <a:r>
              <a:rPr lang="de-DE" sz="1700" dirty="0">
                <a:latin typeface="Calibri" panose="020F0502020204030204" pitchFamily="34" charset="0"/>
              </a:rPr>
              <a:t>Gespräche mit:				2. Landesbegleitgremium „Krisendienst“</a:t>
            </a:r>
          </a:p>
          <a:p>
            <a:r>
              <a:rPr lang="de-DE" sz="1700" dirty="0">
                <a:latin typeface="Calibri" panose="020F0502020204030204" pitchFamily="34" charset="0"/>
              </a:rPr>
              <a:t>KD WÜ					               (seit 16.01.2019-&gt;11.04.2019)</a:t>
            </a:r>
          </a:p>
          <a:p>
            <a:r>
              <a:rPr lang="de-DE" sz="1700" dirty="0">
                <a:latin typeface="Calibri" panose="020F0502020204030204" pitchFamily="34" charset="0"/>
              </a:rPr>
              <a:t>KD Nürnberg				- </a:t>
            </a:r>
            <a:r>
              <a:rPr lang="de-DE" sz="1700" dirty="0" err="1">
                <a:latin typeface="Calibri" panose="020F0502020204030204" pitchFamily="34" charset="0"/>
              </a:rPr>
              <a:t>StMGP</a:t>
            </a:r>
            <a:r>
              <a:rPr lang="de-DE" sz="1700" dirty="0">
                <a:latin typeface="Calibri" panose="020F0502020204030204" pitchFamily="34" charset="0"/>
              </a:rPr>
              <a:t>, </a:t>
            </a:r>
            <a:r>
              <a:rPr lang="de-DE" sz="1700" dirty="0" err="1">
                <a:latin typeface="Calibri" panose="020F0502020204030204" pitchFamily="34" charset="0"/>
              </a:rPr>
              <a:t>BayBT</a:t>
            </a:r>
            <a:r>
              <a:rPr lang="de-DE" sz="1700" dirty="0">
                <a:latin typeface="Calibri" panose="020F0502020204030204" pitchFamily="34" charset="0"/>
              </a:rPr>
              <a:t>, LAG FW und </a:t>
            </a:r>
            <a:r>
              <a:rPr lang="de-DE" sz="1700" dirty="0" err="1">
                <a:latin typeface="Calibri" panose="020F0502020204030204" pitchFamily="34" charset="0"/>
              </a:rPr>
              <a:t>BpA</a:t>
            </a:r>
            <a:r>
              <a:rPr lang="de-DE" sz="1700" dirty="0">
                <a:latin typeface="Calibri" panose="020F0502020204030204" pitchFamily="34" charset="0"/>
              </a:rPr>
              <a:t>, </a:t>
            </a:r>
            <a:r>
              <a:rPr lang="de-DE" sz="1700" dirty="0" err="1">
                <a:latin typeface="Calibri" panose="020F0502020204030204" pitchFamily="34" charset="0"/>
              </a:rPr>
              <a:t>BayPE</a:t>
            </a:r>
            <a:r>
              <a:rPr lang="de-DE" sz="1700" dirty="0">
                <a:latin typeface="Calibri" panose="020F0502020204030204" pitchFamily="34" charset="0"/>
              </a:rPr>
              <a:t>, 	</a:t>
            </a:r>
          </a:p>
          <a:p>
            <a:r>
              <a:rPr lang="de-DE" sz="1700" dirty="0">
                <a:latin typeface="Calibri" panose="020F0502020204030204" pitchFamily="34" charset="0"/>
              </a:rPr>
              <a:t>KD München			 	   </a:t>
            </a:r>
            <a:r>
              <a:rPr lang="de-DE" sz="1700" dirty="0" err="1">
                <a:latin typeface="Calibri" panose="020F0502020204030204" pitchFamily="34" charset="0"/>
              </a:rPr>
              <a:t>LApK</a:t>
            </a:r>
            <a:r>
              <a:rPr lang="de-DE" sz="1700" dirty="0">
                <a:latin typeface="Calibri" panose="020F0502020204030204" pitchFamily="34" charset="0"/>
              </a:rPr>
              <a:t>, KVB</a:t>
            </a:r>
          </a:p>
          <a:p>
            <a:r>
              <a:rPr lang="de-DE" sz="1700" dirty="0">
                <a:latin typeface="Calibri" panose="020F0502020204030204" pitchFamily="34" charset="0"/>
              </a:rPr>
              <a:t>KD Regensburg – zu klein, keine LT 		- rechtliche Umsetzung, Qualität, </a:t>
            </a:r>
            <a:r>
              <a:rPr lang="de-DE" sz="1700" dirty="0" err="1">
                <a:latin typeface="Calibri" panose="020F0502020204030204" pitchFamily="34" charset="0"/>
              </a:rPr>
              <a:t>Refinanz</a:t>
            </a:r>
            <a:r>
              <a:rPr lang="de-DE" sz="1700" dirty="0">
                <a:latin typeface="Calibri" panose="020F0502020204030204" pitchFamily="34" charset="0"/>
              </a:rPr>
              <a:t>.</a:t>
            </a:r>
            <a:endParaRPr lang="de-DE" sz="1700" dirty="0"/>
          </a:p>
        </p:txBody>
      </p:sp>
      <p:sp>
        <p:nvSpPr>
          <p:cNvPr id="8" name="Textfeld 7"/>
          <p:cNvSpPr txBox="1"/>
          <p:nvPr/>
        </p:nvSpPr>
        <p:spPr>
          <a:xfrm>
            <a:off x="212006" y="4653136"/>
            <a:ext cx="8931993" cy="1400383"/>
          </a:xfrm>
          <a:prstGeom prst="rect">
            <a:avLst/>
          </a:prstGeom>
          <a:noFill/>
        </p:spPr>
        <p:txBody>
          <a:bodyPr wrap="square" rtlCol="0">
            <a:spAutoFit/>
          </a:bodyPr>
          <a:lstStyle/>
          <a:p>
            <a:r>
              <a:rPr lang="de-DE" sz="1700" dirty="0">
                <a:latin typeface="Calibri" panose="020F0502020204030204" pitchFamily="34" charset="0"/>
              </a:rPr>
              <a:t>Fachaustausch				</a:t>
            </a:r>
            <a:r>
              <a:rPr lang="de-DE" sz="1700" dirty="0">
                <a:latin typeface="Calibri" panose="020F0502020204030204" pitchFamily="34" charset="0"/>
                <a:sym typeface="Wingdings"/>
              </a:rPr>
              <a:t>3. Landesbegleitgremium –&gt; AG</a:t>
            </a:r>
            <a:endParaRPr lang="de-DE" sz="1700" dirty="0">
              <a:latin typeface="Calibri" panose="020F0502020204030204" pitchFamily="34" charset="0"/>
            </a:endParaRPr>
          </a:p>
          <a:p>
            <a:r>
              <a:rPr lang="de-DE" sz="1700" dirty="0">
                <a:latin typeface="Calibri" panose="020F0502020204030204" pitchFamily="34" charset="0"/>
              </a:rPr>
              <a:t>Polizeipräsidium </a:t>
            </a:r>
            <a:r>
              <a:rPr lang="de-DE" sz="1700" dirty="0" err="1">
                <a:latin typeface="Calibri" panose="020F0502020204030204" pitchFamily="34" charset="0"/>
              </a:rPr>
              <a:t>Ufr</a:t>
            </a:r>
            <a:r>
              <a:rPr lang="de-DE" sz="1700" dirty="0">
                <a:latin typeface="Calibri" panose="020F0502020204030204" pitchFamily="34" charset="0"/>
              </a:rPr>
              <a:t>.		    		Rahmenempfehlung Krisenversorgung</a:t>
            </a:r>
          </a:p>
          <a:p>
            <a:r>
              <a:rPr lang="de-DE" sz="1700" dirty="0">
                <a:latin typeface="Calibri" panose="020F0502020204030204" pitchFamily="34" charset="0"/>
              </a:rPr>
              <a:t>u. v. w.					(seit 22.01.2019-&gt;04.03., 11.04., 15.05., 						07.06.2019)</a:t>
            </a:r>
          </a:p>
          <a:p>
            <a:r>
              <a:rPr lang="de-DE" sz="1700" dirty="0">
                <a:latin typeface="Calibri" panose="020F0502020204030204" pitchFamily="34" charset="0"/>
              </a:rPr>
              <a:t>					 - Finanzierung, Personal, Rahmenbedingungen</a:t>
            </a:r>
          </a:p>
        </p:txBody>
      </p:sp>
      <p:sp>
        <p:nvSpPr>
          <p:cNvPr id="13" name="Pfeil nach unten 12"/>
          <p:cNvSpPr/>
          <p:nvPr/>
        </p:nvSpPr>
        <p:spPr>
          <a:xfrm>
            <a:off x="1304043" y="1574794"/>
            <a:ext cx="188428" cy="126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unten 18"/>
          <p:cNvSpPr/>
          <p:nvPr/>
        </p:nvSpPr>
        <p:spPr>
          <a:xfrm>
            <a:off x="6084168" y="1564770"/>
            <a:ext cx="188428" cy="126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9"/>
          <p:cNvSpPr/>
          <p:nvPr/>
        </p:nvSpPr>
        <p:spPr>
          <a:xfrm>
            <a:off x="1268015" y="2854970"/>
            <a:ext cx="188428" cy="126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unten 20"/>
          <p:cNvSpPr/>
          <p:nvPr/>
        </p:nvSpPr>
        <p:spPr>
          <a:xfrm>
            <a:off x="6110825" y="2854970"/>
            <a:ext cx="188428" cy="126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unten 21"/>
          <p:cNvSpPr/>
          <p:nvPr/>
        </p:nvSpPr>
        <p:spPr>
          <a:xfrm>
            <a:off x="1304043" y="4507573"/>
            <a:ext cx="188428" cy="126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unten 22"/>
          <p:cNvSpPr/>
          <p:nvPr/>
        </p:nvSpPr>
        <p:spPr>
          <a:xfrm>
            <a:off x="6205039" y="4507074"/>
            <a:ext cx="188428" cy="126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53058788"/>
      </p:ext>
    </p:extLst>
  </p:cSld>
  <p:clrMapOvr>
    <a:masterClrMapping/>
  </p:clrMapOvr>
  <mc:AlternateContent xmlns:mc="http://schemas.openxmlformats.org/markup-compatibility/2006" xmlns:p14="http://schemas.microsoft.com/office/powerpoint/2010/main">
    <mc:Choice Requires="p14">
      <p:transition spd="slow" p14:dur="2000" advTm="22318"/>
    </mc:Choice>
    <mc:Fallback xmlns="">
      <p:transition spd="slow" advTm="2231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030" y="58709"/>
            <a:ext cx="8219256" cy="634082"/>
          </a:xfrm>
        </p:spPr>
        <p:txBody>
          <a:bodyPr>
            <a:normAutofit fontScale="90000"/>
          </a:bodyPr>
          <a:lstStyle/>
          <a:p>
            <a:pPr marL="342900" lvl="0" indent="-342900">
              <a:spcBef>
                <a:spcPct val="20000"/>
              </a:spcBef>
            </a:pPr>
            <a:br>
              <a:rPr lang="de-DE" sz="1700" dirty="0">
                <a:solidFill>
                  <a:prstClr val="black"/>
                </a:solidFill>
                <a:latin typeface="Calibri" panose="020F0502020204030204" pitchFamily="34" charset="0"/>
                <a:ea typeface="+mn-ea"/>
              </a:rPr>
            </a:br>
            <a:br>
              <a:rPr lang="de-DE" sz="1700" dirty="0">
                <a:solidFill>
                  <a:prstClr val="black"/>
                </a:solidFill>
                <a:latin typeface="Calibri" panose="020F0502020204030204" pitchFamily="34" charset="0"/>
                <a:ea typeface="+mn-ea"/>
              </a:rPr>
            </a:br>
            <a:r>
              <a:rPr lang="de-DE" sz="4000" dirty="0">
                <a:solidFill>
                  <a:prstClr val="black"/>
                </a:solidFill>
                <a:latin typeface="Calibri" panose="020F0502020204030204" pitchFamily="34" charset="0"/>
                <a:ea typeface="+mn-ea"/>
              </a:rPr>
              <a:t>Krisennetzwerk Unterfranken</a:t>
            </a:r>
            <a:br>
              <a:rPr lang="de-DE" sz="1700" dirty="0">
                <a:solidFill>
                  <a:prstClr val="black"/>
                </a:solidFill>
                <a:latin typeface="Calibri" panose="020F0502020204030204" pitchFamily="34" charset="0"/>
                <a:ea typeface="+mn-ea"/>
              </a:rPr>
            </a:br>
            <a:endParaRPr lang="de-DE" b="1" dirty="0"/>
          </a:p>
        </p:txBody>
      </p:sp>
      <p:sp>
        <p:nvSpPr>
          <p:cNvPr id="4" name="Ellipse 3"/>
          <p:cNvSpPr/>
          <p:nvPr/>
        </p:nvSpPr>
        <p:spPr>
          <a:xfrm>
            <a:off x="2266407" y="2355612"/>
            <a:ext cx="4684347" cy="26642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tx1"/>
                </a:solidFill>
                <a:latin typeface="Calibri" panose="020F0502020204030204" pitchFamily="34" charset="0"/>
              </a:rPr>
              <a:t>Leitstelle</a:t>
            </a:r>
          </a:p>
          <a:p>
            <a:pPr algn="ctr"/>
            <a:r>
              <a:rPr lang="de-DE" sz="1200" dirty="0">
                <a:solidFill>
                  <a:schemeClr val="tx1"/>
                </a:solidFill>
                <a:latin typeface="Calibri" panose="020F0502020204030204" pitchFamily="34" charset="0"/>
              </a:rPr>
              <a:t>-  </a:t>
            </a:r>
            <a:r>
              <a:rPr lang="de-DE" sz="1400" dirty="0">
                <a:solidFill>
                  <a:schemeClr val="tx1"/>
                </a:solidFill>
                <a:latin typeface="Calibri" panose="020F0502020204030204" pitchFamily="34" charset="0"/>
              </a:rPr>
              <a:t>Ausbau auf 10,5 VK notw.</a:t>
            </a:r>
          </a:p>
          <a:p>
            <a:pPr algn="ctr"/>
            <a:r>
              <a:rPr lang="de-DE" sz="1400" dirty="0">
                <a:solidFill>
                  <a:schemeClr val="tx1"/>
                </a:solidFill>
                <a:latin typeface="Calibri" panose="020F0502020204030204" pitchFamily="34" charset="0"/>
              </a:rPr>
              <a:t>       -    politischer Entscheidungsprozess   des Bezirkstags zur Wahrnehmung im eigenen Wirkungskreis	</a:t>
            </a:r>
          </a:p>
          <a:p>
            <a:pPr lvl="1" algn="ctr"/>
            <a:r>
              <a:rPr lang="de-DE" sz="1400" dirty="0">
                <a:solidFill>
                  <a:schemeClr val="tx1"/>
                </a:solidFill>
                <a:latin typeface="Calibri" panose="020F0502020204030204" pitchFamily="34" charset="0"/>
              </a:rPr>
              <a:t>  -   Pflichtaufgaben Krisenversorgung</a:t>
            </a:r>
          </a:p>
          <a:p>
            <a:pPr algn="ctr"/>
            <a:r>
              <a:rPr lang="de-DE" sz="1400" dirty="0">
                <a:solidFill>
                  <a:schemeClr val="tx1"/>
                </a:solidFill>
                <a:latin typeface="Calibri" panose="020F0502020204030204" pitchFamily="34" charset="0"/>
                <a:sym typeface="Wingdings"/>
              </a:rPr>
              <a:t>	</a:t>
            </a:r>
            <a:r>
              <a:rPr lang="de-DE" sz="900" dirty="0">
                <a:solidFill>
                  <a:schemeClr val="tx1"/>
                </a:solidFill>
                <a:latin typeface="Calibri" panose="020F0502020204030204" pitchFamily="34" charset="0"/>
                <a:sym typeface="Wingdings"/>
                <a:hlinkClick r:id="rId4" action="ppaction://hlinksldjump"/>
              </a:rPr>
              <a:t>Folien 10-12</a:t>
            </a:r>
            <a:endParaRPr lang="de-DE" sz="900" dirty="0">
              <a:solidFill>
                <a:schemeClr val="tx1"/>
              </a:solidFill>
              <a:latin typeface="Calibri" panose="020F0502020204030204" pitchFamily="34" charset="0"/>
            </a:endParaRPr>
          </a:p>
        </p:txBody>
      </p:sp>
      <p:grpSp>
        <p:nvGrpSpPr>
          <p:cNvPr id="11" name="Gruppieren 10">
            <a:extLst>
              <a:ext uri="{FF2B5EF4-FFF2-40B4-BE49-F238E27FC236}">
                <a16:creationId xmlns:a16="http://schemas.microsoft.com/office/drawing/2014/main" id="{DE355F4C-EB4E-4342-8C1E-3A9B666846D7}"/>
              </a:ext>
            </a:extLst>
          </p:cNvPr>
          <p:cNvGrpSpPr/>
          <p:nvPr/>
        </p:nvGrpSpPr>
        <p:grpSpPr>
          <a:xfrm>
            <a:off x="6986807" y="2668464"/>
            <a:ext cx="2137607" cy="1791249"/>
            <a:chOff x="6986807" y="2668464"/>
            <a:chExt cx="2137607" cy="1791249"/>
          </a:xfrm>
        </p:grpSpPr>
        <p:sp>
          <p:nvSpPr>
            <p:cNvPr id="13" name="Ellipse 12"/>
            <p:cNvSpPr/>
            <p:nvPr/>
          </p:nvSpPr>
          <p:spPr>
            <a:xfrm>
              <a:off x="6986807" y="2668464"/>
              <a:ext cx="1944216" cy="1791249"/>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latin typeface="Calibri" panose="020F0502020204030204" pitchFamily="34" charset="0"/>
                </a:rPr>
                <a:t>Mobiles Fachteam </a:t>
              </a:r>
            </a:p>
            <a:p>
              <a:r>
                <a:rPr lang="de-DE" sz="1200" b="1" dirty="0">
                  <a:solidFill>
                    <a:schemeClr val="tx1"/>
                  </a:solidFill>
                  <a:latin typeface="Calibri" panose="020F0502020204030204" pitchFamily="34" charset="0"/>
                </a:rPr>
                <a:t>Träger Freie Wohlfahrtspflege</a:t>
              </a:r>
            </a:p>
            <a:p>
              <a:endParaRPr lang="de-DE" sz="1200" b="1" dirty="0">
                <a:solidFill>
                  <a:schemeClr val="tx1"/>
                </a:solidFill>
                <a:latin typeface="Calibri" panose="020F0502020204030204" pitchFamily="34" charset="0"/>
              </a:endParaRPr>
            </a:p>
            <a:p>
              <a:r>
                <a:rPr lang="de-DE" sz="1200" b="1" dirty="0">
                  <a:solidFill>
                    <a:schemeClr val="tx1"/>
                  </a:solidFill>
                  <a:latin typeface="Calibri" panose="020F0502020204030204" pitchFamily="34" charset="0"/>
                </a:rPr>
                <a:t>Schwerpunkt-SpDi</a:t>
              </a:r>
            </a:p>
          </p:txBody>
        </p:sp>
        <p:sp>
          <p:nvSpPr>
            <p:cNvPr id="42" name="Flussdiagramm: Zusammenführung 41"/>
            <p:cNvSpPr/>
            <p:nvPr/>
          </p:nvSpPr>
          <p:spPr>
            <a:xfrm rot="21372500">
              <a:off x="8511766" y="2757736"/>
              <a:ext cx="612648" cy="612648"/>
            </a:xfrm>
            <a:prstGeom prst="flowChartSummingJunction">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accent3">
                      <a:lumMod val="75000"/>
                    </a:schemeClr>
                  </a:solidFill>
                </a:rPr>
                <a:t>ED</a:t>
              </a:r>
            </a:p>
          </p:txBody>
        </p:sp>
      </p:grpSp>
      <p:grpSp>
        <p:nvGrpSpPr>
          <p:cNvPr id="10" name="Gruppieren 9">
            <a:extLst>
              <a:ext uri="{FF2B5EF4-FFF2-40B4-BE49-F238E27FC236}">
                <a16:creationId xmlns:a16="http://schemas.microsoft.com/office/drawing/2014/main" id="{4D5A7227-D618-4053-86C9-CDED67EE6D5E}"/>
              </a:ext>
            </a:extLst>
          </p:cNvPr>
          <p:cNvGrpSpPr/>
          <p:nvPr/>
        </p:nvGrpSpPr>
        <p:grpSpPr>
          <a:xfrm>
            <a:off x="230419" y="2998133"/>
            <a:ext cx="1944216" cy="1896472"/>
            <a:chOff x="230419" y="2998133"/>
            <a:chExt cx="1944216" cy="1896472"/>
          </a:xfrm>
        </p:grpSpPr>
        <p:sp>
          <p:nvSpPr>
            <p:cNvPr id="35" name="Ellipse 34"/>
            <p:cNvSpPr/>
            <p:nvPr/>
          </p:nvSpPr>
          <p:spPr>
            <a:xfrm>
              <a:off x="230419" y="3103356"/>
              <a:ext cx="1944216" cy="1791249"/>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solidFill>
                  <a:schemeClr val="tx1"/>
                </a:solidFill>
              </a:endParaRPr>
            </a:p>
            <a:p>
              <a:r>
                <a:rPr lang="de-DE" sz="1200" b="1" dirty="0">
                  <a:solidFill>
                    <a:schemeClr val="tx1"/>
                  </a:solidFill>
                  <a:latin typeface="Calibri" panose="020F0502020204030204" pitchFamily="34" charset="0"/>
                </a:rPr>
                <a:t>Mobiles Fachteam</a:t>
              </a:r>
            </a:p>
            <a:p>
              <a:r>
                <a:rPr lang="de-DE" sz="1200" b="1" dirty="0">
                  <a:solidFill>
                    <a:schemeClr val="tx1"/>
                  </a:solidFill>
                  <a:latin typeface="Calibri" panose="020F0502020204030204" pitchFamily="34" charset="0"/>
                </a:rPr>
                <a:t>Träger Freie Wohlfahrtspflege</a:t>
              </a:r>
            </a:p>
            <a:p>
              <a:endParaRPr lang="de-DE" sz="1200" b="1" dirty="0">
                <a:solidFill>
                  <a:schemeClr val="tx1"/>
                </a:solidFill>
                <a:latin typeface="Calibri" panose="020F0502020204030204" pitchFamily="34" charset="0"/>
              </a:endParaRPr>
            </a:p>
            <a:p>
              <a:r>
                <a:rPr lang="de-DE" sz="1200" b="1" dirty="0">
                  <a:solidFill>
                    <a:schemeClr val="tx1"/>
                  </a:solidFill>
                  <a:latin typeface="Calibri" panose="020F0502020204030204" pitchFamily="34" charset="0"/>
                </a:rPr>
                <a:t>Schwerpunkt-SpDi</a:t>
              </a:r>
            </a:p>
          </p:txBody>
        </p:sp>
        <p:sp>
          <p:nvSpPr>
            <p:cNvPr id="44" name="Flussdiagramm: Zusammenführung 43"/>
            <p:cNvSpPr/>
            <p:nvPr/>
          </p:nvSpPr>
          <p:spPr>
            <a:xfrm>
              <a:off x="235222" y="2998133"/>
              <a:ext cx="612648" cy="612648"/>
            </a:xfrm>
            <a:prstGeom prst="flowChartSummingJunction">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accent3">
                      <a:lumMod val="75000"/>
                    </a:schemeClr>
                  </a:solidFill>
                </a:rPr>
                <a:t>ED</a:t>
              </a:r>
            </a:p>
          </p:txBody>
        </p:sp>
      </p:grpSp>
      <p:sp>
        <p:nvSpPr>
          <p:cNvPr id="45" name="Textfeld 44"/>
          <p:cNvSpPr txBox="1"/>
          <p:nvPr/>
        </p:nvSpPr>
        <p:spPr>
          <a:xfrm>
            <a:off x="16954" y="5893829"/>
            <a:ext cx="1162498" cy="230832"/>
          </a:xfrm>
          <a:prstGeom prst="rect">
            <a:avLst/>
          </a:prstGeom>
          <a:noFill/>
        </p:spPr>
        <p:txBody>
          <a:bodyPr wrap="none" rtlCol="0">
            <a:spAutoFit/>
          </a:bodyPr>
          <a:lstStyle/>
          <a:p>
            <a:r>
              <a:rPr lang="de-DE" sz="900" dirty="0">
                <a:solidFill>
                  <a:schemeClr val="accent3">
                    <a:lumMod val="75000"/>
                  </a:schemeClr>
                </a:solidFill>
              </a:rPr>
              <a:t>ED=Einsatzdienste</a:t>
            </a:r>
          </a:p>
        </p:txBody>
      </p:sp>
      <p:grpSp>
        <p:nvGrpSpPr>
          <p:cNvPr id="9" name="Gruppieren 8">
            <a:extLst>
              <a:ext uri="{FF2B5EF4-FFF2-40B4-BE49-F238E27FC236}">
                <a16:creationId xmlns:a16="http://schemas.microsoft.com/office/drawing/2014/main" id="{D0DCEEAC-57F2-4E7D-813B-85D6537CB749}"/>
              </a:ext>
            </a:extLst>
          </p:cNvPr>
          <p:cNvGrpSpPr/>
          <p:nvPr/>
        </p:nvGrpSpPr>
        <p:grpSpPr>
          <a:xfrm>
            <a:off x="3732498" y="531201"/>
            <a:ext cx="2195753" cy="1791249"/>
            <a:chOff x="3732498" y="531201"/>
            <a:chExt cx="2195753" cy="1791249"/>
          </a:xfrm>
        </p:grpSpPr>
        <p:sp>
          <p:nvSpPr>
            <p:cNvPr id="34" name="Ellipse 33"/>
            <p:cNvSpPr/>
            <p:nvPr/>
          </p:nvSpPr>
          <p:spPr>
            <a:xfrm>
              <a:off x="3732498" y="531201"/>
              <a:ext cx="1944216" cy="1791249"/>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latin typeface="Calibri" panose="020F0502020204030204" pitchFamily="34" charset="0"/>
                </a:rPr>
                <a:t>Mobiles Fachteam </a:t>
              </a:r>
            </a:p>
            <a:p>
              <a:r>
                <a:rPr lang="de-DE" sz="1200" b="1" dirty="0">
                  <a:solidFill>
                    <a:schemeClr val="tx1"/>
                  </a:solidFill>
                  <a:latin typeface="Calibri" panose="020F0502020204030204" pitchFamily="34" charset="0"/>
                </a:rPr>
                <a:t>Träger Freie Wohlfahrtspflege</a:t>
              </a:r>
            </a:p>
            <a:p>
              <a:endParaRPr lang="de-DE" sz="1200" b="1" dirty="0">
                <a:solidFill>
                  <a:schemeClr val="tx1"/>
                </a:solidFill>
                <a:latin typeface="Calibri" panose="020F0502020204030204" pitchFamily="34" charset="0"/>
              </a:endParaRPr>
            </a:p>
            <a:p>
              <a:r>
                <a:rPr lang="de-DE" sz="1200" b="1" dirty="0">
                  <a:solidFill>
                    <a:schemeClr val="tx1"/>
                  </a:solidFill>
                  <a:latin typeface="Calibri" panose="020F0502020204030204" pitchFamily="34" charset="0"/>
                </a:rPr>
                <a:t>Schwerpunkt-SpDi</a:t>
              </a:r>
            </a:p>
            <a:p>
              <a:r>
                <a:rPr lang="de-DE" sz="900" dirty="0">
                  <a:solidFill>
                    <a:schemeClr val="tx1"/>
                  </a:solidFill>
                  <a:latin typeface="Calibri" panose="020F0502020204030204" pitchFamily="34" charset="0"/>
                  <a:sym typeface="Wingdings"/>
                  <a:hlinkClick r:id="rId5" action="ppaction://hlinksldjump"/>
                </a:rPr>
                <a:t>Folie 1</a:t>
              </a:r>
              <a:r>
                <a:rPr lang="de-DE" sz="900" dirty="0">
                  <a:solidFill>
                    <a:schemeClr val="tx1"/>
                  </a:solidFill>
                  <a:latin typeface="Calibri" panose="020F0502020204030204" pitchFamily="34" charset="0"/>
                  <a:sym typeface="Wingdings"/>
                </a:rPr>
                <a:t>3</a:t>
              </a:r>
              <a:endParaRPr lang="de-DE" sz="900" dirty="0">
                <a:solidFill>
                  <a:schemeClr val="tx1"/>
                </a:solidFill>
                <a:latin typeface="Calibri" panose="020F0502020204030204" pitchFamily="34" charset="0"/>
              </a:endParaRPr>
            </a:p>
          </p:txBody>
        </p:sp>
        <p:sp>
          <p:nvSpPr>
            <p:cNvPr id="40" name="Flussdiagramm: Zusammenführung 39"/>
            <p:cNvSpPr/>
            <p:nvPr/>
          </p:nvSpPr>
          <p:spPr>
            <a:xfrm>
              <a:off x="5315603" y="727076"/>
              <a:ext cx="612648" cy="612648"/>
            </a:xfrm>
            <a:prstGeom prst="flowChartSummingJunction">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accent3">
                      <a:lumMod val="75000"/>
                    </a:schemeClr>
                  </a:solidFill>
                </a:rPr>
                <a:t>ED</a:t>
              </a:r>
            </a:p>
          </p:txBody>
        </p:sp>
      </p:grpSp>
      <p:grpSp>
        <p:nvGrpSpPr>
          <p:cNvPr id="12" name="Gruppieren 11">
            <a:extLst>
              <a:ext uri="{FF2B5EF4-FFF2-40B4-BE49-F238E27FC236}">
                <a16:creationId xmlns:a16="http://schemas.microsoft.com/office/drawing/2014/main" id="{AF2D808F-DDBB-4955-9C52-BD7E34E0AE7D}"/>
              </a:ext>
            </a:extLst>
          </p:cNvPr>
          <p:cNvGrpSpPr/>
          <p:nvPr/>
        </p:nvGrpSpPr>
        <p:grpSpPr>
          <a:xfrm>
            <a:off x="85538" y="494102"/>
            <a:ext cx="9000386" cy="5194785"/>
            <a:chOff x="85538" y="494102"/>
            <a:chExt cx="9000386" cy="5194785"/>
          </a:xfrm>
        </p:grpSpPr>
        <p:sp>
          <p:nvSpPr>
            <p:cNvPr id="31" name="Ellipse 30"/>
            <p:cNvSpPr/>
            <p:nvPr/>
          </p:nvSpPr>
          <p:spPr>
            <a:xfrm>
              <a:off x="6360694" y="2027885"/>
              <a:ext cx="1106958" cy="827405"/>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SpDi-Krisen-sprech-stund</a:t>
              </a:r>
              <a:r>
                <a:rPr lang="de-DE" sz="1000" dirty="0">
                  <a:solidFill>
                    <a:schemeClr val="tx1"/>
                  </a:solidFill>
                </a:rPr>
                <a:t>e</a:t>
              </a:r>
            </a:p>
          </p:txBody>
        </p:sp>
        <p:sp>
          <p:nvSpPr>
            <p:cNvPr id="18" name="Ellipse 17">
              <a:hlinkClick r:id="rId6" action="ppaction://hlinksldjump"/>
            </p:cNvPr>
            <p:cNvSpPr/>
            <p:nvPr/>
          </p:nvSpPr>
          <p:spPr>
            <a:xfrm>
              <a:off x="1471819" y="2194664"/>
              <a:ext cx="1106958" cy="110223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SpDi-Krisen-sprech-stunde</a:t>
              </a:r>
            </a:p>
            <a:p>
              <a:r>
                <a:rPr lang="de-DE" sz="1000" dirty="0">
                  <a:solidFill>
                    <a:schemeClr val="tx1"/>
                  </a:solidFill>
                </a:rPr>
                <a:t>    </a:t>
              </a:r>
              <a:r>
                <a:rPr lang="de-DE" sz="900" u="sng" dirty="0">
                  <a:solidFill>
                    <a:schemeClr val="tx1"/>
                  </a:solidFill>
                  <a:latin typeface="Calibri" panose="020F0502020204030204" pitchFamily="34" charset="0"/>
                  <a:hlinkClick r:id="rId6" action="ppaction://hlinksldjump"/>
                </a:rPr>
                <a:t>Folie 16 </a:t>
              </a:r>
              <a:endParaRPr lang="de-DE" sz="900" u="sng" dirty="0">
                <a:solidFill>
                  <a:schemeClr val="tx1"/>
                </a:solidFill>
                <a:latin typeface="Calibri" panose="020F0502020204030204" pitchFamily="34" charset="0"/>
              </a:endParaRPr>
            </a:p>
          </p:txBody>
        </p:sp>
        <p:sp>
          <p:nvSpPr>
            <p:cNvPr id="19" name="Ellipse 18"/>
            <p:cNvSpPr/>
            <p:nvPr/>
          </p:nvSpPr>
          <p:spPr>
            <a:xfrm>
              <a:off x="183240" y="4861482"/>
              <a:ext cx="1106958" cy="827405"/>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SpDi-Krisen-sprech-stunde</a:t>
              </a:r>
            </a:p>
          </p:txBody>
        </p:sp>
        <p:sp>
          <p:nvSpPr>
            <p:cNvPr id="20" name="Ellipse 19"/>
            <p:cNvSpPr/>
            <p:nvPr/>
          </p:nvSpPr>
          <p:spPr>
            <a:xfrm>
              <a:off x="5703027" y="4770518"/>
              <a:ext cx="1106958" cy="827405"/>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SpDi-Krisen-sprech-stunde</a:t>
              </a:r>
            </a:p>
          </p:txBody>
        </p:sp>
        <p:sp>
          <p:nvSpPr>
            <p:cNvPr id="21" name="Ellipse 20"/>
            <p:cNvSpPr/>
            <p:nvPr/>
          </p:nvSpPr>
          <p:spPr>
            <a:xfrm>
              <a:off x="7978966" y="4417581"/>
              <a:ext cx="1106958" cy="827405"/>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SpDi-Krisen-</a:t>
              </a:r>
              <a:r>
                <a:rPr lang="de-DE" sz="1000" dirty="0" err="1">
                  <a:solidFill>
                    <a:schemeClr val="tx1"/>
                  </a:solidFill>
                  <a:latin typeface="Calibri" panose="020F0502020204030204" pitchFamily="34" charset="0"/>
                </a:rPr>
                <a:t>sprech</a:t>
              </a:r>
              <a:endParaRPr lang="de-DE" sz="1000" dirty="0">
                <a:solidFill>
                  <a:schemeClr val="tx1"/>
                </a:solidFill>
                <a:latin typeface="Calibri" panose="020F0502020204030204" pitchFamily="34" charset="0"/>
              </a:endParaRPr>
            </a:p>
            <a:p>
              <a:r>
                <a:rPr lang="de-DE" sz="1000" dirty="0">
                  <a:solidFill>
                    <a:schemeClr val="tx1"/>
                  </a:solidFill>
                  <a:latin typeface="Calibri" panose="020F0502020204030204" pitchFamily="34" charset="0"/>
                </a:rPr>
                <a:t>stunde</a:t>
              </a:r>
            </a:p>
          </p:txBody>
        </p:sp>
        <p:sp>
          <p:nvSpPr>
            <p:cNvPr id="22" name="Ellipse 21"/>
            <p:cNvSpPr/>
            <p:nvPr/>
          </p:nvSpPr>
          <p:spPr>
            <a:xfrm>
              <a:off x="6746942" y="494102"/>
              <a:ext cx="1106958" cy="827405"/>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SpDi-Krisen-sprech-stunde</a:t>
              </a:r>
            </a:p>
          </p:txBody>
        </p:sp>
        <p:sp>
          <p:nvSpPr>
            <p:cNvPr id="30" name="Ellipse 29"/>
            <p:cNvSpPr/>
            <p:nvPr/>
          </p:nvSpPr>
          <p:spPr>
            <a:xfrm>
              <a:off x="1909059" y="4492995"/>
              <a:ext cx="1106958" cy="827405"/>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SpDi-Krisen-sprech-stunde</a:t>
              </a:r>
            </a:p>
          </p:txBody>
        </p:sp>
        <p:sp>
          <p:nvSpPr>
            <p:cNvPr id="36" name="Ellipse 35"/>
            <p:cNvSpPr/>
            <p:nvPr/>
          </p:nvSpPr>
          <p:spPr>
            <a:xfrm>
              <a:off x="2579474" y="531201"/>
              <a:ext cx="1106958" cy="827405"/>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SpDi-Krisen-sprech-stunde</a:t>
              </a:r>
            </a:p>
          </p:txBody>
        </p:sp>
        <p:sp>
          <p:nvSpPr>
            <p:cNvPr id="37" name="Ellipse 36"/>
            <p:cNvSpPr/>
            <p:nvPr/>
          </p:nvSpPr>
          <p:spPr>
            <a:xfrm>
              <a:off x="85538" y="1199491"/>
              <a:ext cx="1106958" cy="827405"/>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SpDi-Krisen-sprech-stunde</a:t>
              </a:r>
            </a:p>
          </p:txBody>
        </p:sp>
      </p:grpSp>
      <p:grpSp>
        <p:nvGrpSpPr>
          <p:cNvPr id="23" name="Gruppieren 22">
            <a:extLst>
              <a:ext uri="{FF2B5EF4-FFF2-40B4-BE49-F238E27FC236}">
                <a16:creationId xmlns:a16="http://schemas.microsoft.com/office/drawing/2014/main" id="{8F935649-A1E9-45B8-AD59-2CA1D6794923}"/>
              </a:ext>
            </a:extLst>
          </p:cNvPr>
          <p:cNvGrpSpPr/>
          <p:nvPr/>
        </p:nvGrpSpPr>
        <p:grpSpPr>
          <a:xfrm>
            <a:off x="284875" y="399318"/>
            <a:ext cx="8735629" cy="5597784"/>
            <a:chOff x="284875" y="399318"/>
            <a:chExt cx="8735629" cy="5597784"/>
          </a:xfrm>
        </p:grpSpPr>
        <p:sp>
          <p:nvSpPr>
            <p:cNvPr id="14" name="Ellipse 13"/>
            <p:cNvSpPr/>
            <p:nvPr/>
          </p:nvSpPr>
          <p:spPr>
            <a:xfrm>
              <a:off x="4410247" y="5028366"/>
              <a:ext cx="1085768" cy="968736"/>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Netzwerk-partner </a:t>
              </a:r>
            </a:p>
            <a:p>
              <a:r>
                <a:rPr lang="de-DE" sz="1000" dirty="0">
                  <a:solidFill>
                    <a:schemeClr val="tx1"/>
                  </a:solidFill>
                  <a:latin typeface="Calibri" panose="020F0502020204030204" pitchFamily="34" charset="0"/>
                </a:rPr>
                <a:t>Polizei</a:t>
              </a:r>
            </a:p>
          </p:txBody>
        </p:sp>
        <p:sp>
          <p:nvSpPr>
            <p:cNvPr id="15" name="Ellipse 14"/>
            <p:cNvSpPr/>
            <p:nvPr/>
          </p:nvSpPr>
          <p:spPr>
            <a:xfrm>
              <a:off x="6788795" y="4438646"/>
              <a:ext cx="1198794" cy="936104"/>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Netzwerk-partner Jugend-ämter</a:t>
              </a:r>
            </a:p>
          </p:txBody>
        </p:sp>
        <p:sp>
          <p:nvSpPr>
            <p:cNvPr id="16" name="Ellipse 15"/>
            <p:cNvSpPr/>
            <p:nvPr/>
          </p:nvSpPr>
          <p:spPr>
            <a:xfrm>
              <a:off x="992865" y="399318"/>
              <a:ext cx="1181770" cy="1012063"/>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	</a:t>
              </a:r>
              <a:r>
                <a:rPr lang="de-DE" sz="1000" dirty="0">
                  <a:solidFill>
                    <a:schemeClr val="tx1"/>
                  </a:solidFill>
                  <a:latin typeface="Calibri" panose="020F0502020204030204" pitchFamily="34" charset="0"/>
                </a:rPr>
                <a:t>Netzwerk-partner </a:t>
              </a:r>
            </a:p>
            <a:p>
              <a:r>
                <a:rPr lang="de-DE" sz="1000" dirty="0">
                  <a:solidFill>
                    <a:schemeClr val="tx1"/>
                  </a:solidFill>
                  <a:latin typeface="Calibri" panose="020F0502020204030204" pitchFamily="34" charset="0"/>
                </a:rPr>
                <a:t>Gesundheits-ämter</a:t>
              </a:r>
            </a:p>
          </p:txBody>
        </p:sp>
        <p:sp>
          <p:nvSpPr>
            <p:cNvPr id="17" name="Ellipse 16"/>
            <p:cNvSpPr/>
            <p:nvPr/>
          </p:nvSpPr>
          <p:spPr>
            <a:xfrm>
              <a:off x="284875" y="2027885"/>
              <a:ext cx="1106958" cy="936104"/>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	</a:t>
              </a:r>
              <a:r>
                <a:rPr lang="de-DE" sz="1000" dirty="0">
                  <a:solidFill>
                    <a:schemeClr val="tx1"/>
                  </a:solidFill>
                  <a:latin typeface="Calibri" panose="020F0502020204030204" pitchFamily="34" charset="0"/>
                </a:rPr>
                <a:t>Netzwerk-partner </a:t>
              </a:r>
            </a:p>
            <a:p>
              <a:r>
                <a:rPr lang="de-DE" sz="1000" dirty="0">
                  <a:solidFill>
                    <a:schemeClr val="tx1"/>
                  </a:solidFill>
                  <a:latin typeface="Calibri" panose="020F0502020204030204" pitchFamily="34" charset="0"/>
                </a:rPr>
                <a:t>Justiz</a:t>
              </a:r>
            </a:p>
          </p:txBody>
        </p:sp>
        <p:sp>
          <p:nvSpPr>
            <p:cNvPr id="38" name="Ellipse 37"/>
            <p:cNvSpPr/>
            <p:nvPr/>
          </p:nvSpPr>
          <p:spPr>
            <a:xfrm>
              <a:off x="7796368" y="1689944"/>
              <a:ext cx="1224136" cy="936104"/>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Netzwerk-partner andere Fach- Beratungs-stellen (PSB…)</a:t>
              </a:r>
            </a:p>
          </p:txBody>
        </p:sp>
        <p:sp>
          <p:nvSpPr>
            <p:cNvPr id="27" name="Ellipse 26"/>
            <p:cNvSpPr/>
            <p:nvPr/>
          </p:nvSpPr>
          <p:spPr>
            <a:xfrm>
              <a:off x="2922408" y="4906697"/>
              <a:ext cx="1085768" cy="968736"/>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Netzwerk-partner </a:t>
              </a:r>
            </a:p>
            <a:p>
              <a:r>
                <a:rPr lang="de-DE" sz="1000" dirty="0">
                  <a:solidFill>
                    <a:schemeClr val="tx1"/>
                  </a:solidFill>
                  <a:latin typeface="Calibri" panose="020F0502020204030204" pitchFamily="34" charset="0"/>
                </a:rPr>
                <a:t>Betreuungsstellen</a:t>
              </a:r>
            </a:p>
          </p:txBody>
        </p:sp>
        <p:sp>
          <p:nvSpPr>
            <p:cNvPr id="28" name="Ellipse 27"/>
            <p:cNvSpPr/>
            <p:nvPr/>
          </p:nvSpPr>
          <p:spPr>
            <a:xfrm>
              <a:off x="5820041" y="1122818"/>
              <a:ext cx="1224136" cy="936104"/>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Netzwerk-partner</a:t>
              </a:r>
            </a:p>
            <a:p>
              <a:r>
                <a:rPr lang="de-DE" sz="1000" dirty="0">
                  <a:solidFill>
                    <a:schemeClr val="tx1"/>
                  </a:solidFill>
                  <a:latin typeface="Calibri" panose="020F0502020204030204" pitchFamily="34" charset="0"/>
                </a:rPr>
                <a:t>Kreisverwaltungsbehörden</a:t>
              </a:r>
            </a:p>
          </p:txBody>
        </p:sp>
        <p:sp>
          <p:nvSpPr>
            <p:cNvPr id="29" name="Ellipse 28"/>
            <p:cNvSpPr/>
            <p:nvPr/>
          </p:nvSpPr>
          <p:spPr>
            <a:xfrm>
              <a:off x="2635765" y="1559833"/>
              <a:ext cx="1224136" cy="936104"/>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Netzwerk-partner BKH</a:t>
              </a:r>
            </a:p>
          </p:txBody>
        </p:sp>
        <p:sp>
          <p:nvSpPr>
            <p:cNvPr id="32" name="Ellipse 31"/>
            <p:cNvSpPr/>
            <p:nvPr/>
          </p:nvSpPr>
          <p:spPr>
            <a:xfrm>
              <a:off x="1470218" y="1225398"/>
              <a:ext cx="1224136" cy="936104"/>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Netzwerk-partner Kinder-kliniken</a:t>
              </a:r>
            </a:p>
          </p:txBody>
        </p:sp>
      </p:grpSp>
      <p:sp>
        <p:nvSpPr>
          <p:cNvPr id="6" name="Textfeld 5">
            <a:extLst>
              <a:ext uri="{FF2B5EF4-FFF2-40B4-BE49-F238E27FC236}">
                <a16:creationId xmlns:a16="http://schemas.microsoft.com/office/drawing/2014/main" id="{A51CBDFC-AD81-49BB-B859-28AB44E86E24}"/>
              </a:ext>
            </a:extLst>
          </p:cNvPr>
          <p:cNvSpPr txBox="1"/>
          <p:nvPr/>
        </p:nvSpPr>
        <p:spPr>
          <a:xfrm rot="18381588">
            <a:off x="-235629" y="334087"/>
            <a:ext cx="1724978" cy="523220"/>
          </a:xfrm>
          <a:prstGeom prst="rect">
            <a:avLst/>
          </a:prstGeom>
          <a:noFill/>
        </p:spPr>
        <p:txBody>
          <a:bodyPr wrap="square" rtlCol="0">
            <a:spAutoFit/>
          </a:bodyPr>
          <a:lstStyle/>
          <a:p>
            <a:r>
              <a:rPr lang="de-DE" sz="2800" dirty="0">
                <a:solidFill>
                  <a:schemeClr val="bg2">
                    <a:lumMod val="75000"/>
                  </a:schemeClr>
                </a:solidFill>
                <a:latin typeface="Calibri Light" panose="020F0302020204030204" pitchFamily="34" charset="0"/>
                <a:cs typeface="Calibri Light" panose="020F0302020204030204" pitchFamily="34" charset="0"/>
              </a:rPr>
              <a:t>Selbsthilfe</a:t>
            </a:r>
          </a:p>
        </p:txBody>
      </p:sp>
      <p:sp>
        <p:nvSpPr>
          <p:cNvPr id="7" name="Textfeld 6">
            <a:extLst>
              <a:ext uri="{FF2B5EF4-FFF2-40B4-BE49-F238E27FC236}">
                <a16:creationId xmlns:a16="http://schemas.microsoft.com/office/drawing/2014/main" id="{C5E2EBEE-72B7-4A98-BF54-1EFF022AC6C9}"/>
              </a:ext>
            </a:extLst>
          </p:cNvPr>
          <p:cNvSpPr txBox="1"/>
          <p:nvPr/>
        </p:nvSpPr>
        <p:spPr>
          <a:xfrm rot="2978218">
            <a:off x="7632977" y="573669"/>
            <a:ext cx="1600438" cy="461665"/>
          </a:xfrm>
          <a:prstGeom prst="rect">
            <a:avLst/>
          </a:prstGeom>
          <a:noFill/>
        </p:spPr>
        <p:txBody>
          <a:bodyPr wrap="none" rtlCol="0">
            <a:spAutoFit/>
          </a:bodyPr>
          <a:lstStyle/>
          <a:p>
            <a:r>
              <a:rPr lang="de-DE" sz="2400" dirty="0">
                <a:solidFill>
                  <a:schemeClr val="bg2">
                    <a:lumMod val="75000"/>
                  </a:schemeClr>
                </a:solidFill>
                <a:latin typeface="Calibri Light" panose="020F0302020204030204" pitchFamily="34" charset="0"/>
                <a:cs typeface="Calibri Light" panose="020F0302020204030204" pitchFamily="34" charset="0"/>
              </a:rPr>
              <a:t>Angehörige</a:t>
            </a:r>
          </a:p>
        </p:txBody>
      </p:sp>
      <p:grpSp>
        <p:nvGrpSpPr>
          <p:cNvPr id="24" name="Gruppieren 23">
            <a:extLst>
              <a:ext uri="{FF2B5EF4-FFF2-40B4-BE49-F238E27FC236}">
                <a16:creationId xmlns:a16="http://schemas.microsoft.com/office/drawing/2014/main" id="{C4AA41FF-0A99-45FC-88A5-67E151355241}"/>
              </a:ext>
            </a:extLst>
          </p:cNvPr>
          <p:cNvGrpSpPr/>
          <p:nvPr/>
        </p:nvGrpSpPr>
        <p:grpSpPr>
          <a:xfrm>
            <a:off x="1348868" y="1331128"/>
            <a:ext cx="7643765" cy="4955344"/>
            <a:chOff x="1348868" y="1331128"/>
            <a:chExt cx="7643765" cy="4955344"/>
          </a:xfrm>
        </p:grpSpPr>
        <p:sp>
          <p:nvSpPr>
            <p:cNvPr id="33" name="Ellipse 32">
              <a:extLst>
                <a:ext uri="{FF2B5EF4-FFF2-40B4-BE49-F238E27FC236}">
                  <a16:creationId xmlns:a16="http://schemas.microsoft.com/office/drawing/2014/main" id="{56E1FF56-6DB0-454B-927E-9339DED1F5AF}"/>
                </a:ext>
              </a:extLst>
            </p:cNvPr>
            <p:cNvSpPr/>
            <p:nvPr/>
          </p:nvSpPr>
          <p:spPr>
            <a:xfrm>
              <a:off x="1348868" y="5053070"/>
              <a:ext cx="660584" cy="659007"/>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ILS</a:t>
              </a:r>
            </a:p>
          </p:txBody>
        </p:sp>
        <p:sp>
          <p:nvSpPr>
            <p:cNvPr id="39" name="Ellipse 38">
              <a:extLst>
                <a:ext uri="{FF2B5EF4-FFF2-40B4-BE49-F238E27FC236}">
                  <a16:creationId xmlns:a16="http://schemas.microsoft.com/office/drawing/2014/main" id="{1410C17B-65AF-47C4-A5D4-2FF8C720D754}"/>
                </a:ext>
              </a:extLst>
            </p:cNvPr>
            <p:cNvSpPr/>
            <p:nvPr/>
          </p:nvSpPr>
          <p:spPr>
            <a:xfrm>
              <a:off x="7885676" y="5317736"/>
              <a:ext cx="1106957" cy="968736"/>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Weitere Akteure</a:t>
              </a:r>
            </a:p>
            <a:p>
              <a:r>
                <a:rPr lang="de-DE" sz="1000" dirty="0">
                  <a:solidFill>
                    <a:schemeClr val="tx1"/>
                  </a:solidFill>
                  <a:latin typeface="Calibri" panose="020F0502020204030204" pitchFamily="34" charset="0"/>
                </a:rPr>
                <a:t>ABW, Integrierte Versorgung…….</a:t>
              </a:r>
            </a:p>
          </p:txBody>
        </p:sp>
        <p:sp>
          <p:nvSpPr>
            <p:cNvPr id="41" name="Ellipse 40">
              <a:extLst>
                <a:ext uri="{FF2B5EF4-FFF2-40B4-BE49-F238E27FC236}">
                  <a16:creationId xmlns:a16="http://schemas.microsoft.com/office/drawing/2014/main" id="{15ADD6F1-C58C-4EA2-97EB-4280703FC454}"/>
                </a:ext>
              </a:extLst>
            </p:cNvPr>
            <p:cNvSpPr/>
            <p:nvPr/>
          </p:nvSpPr>
          <p:spPr>
            <a:xfrm>
              <a:off x="7079884" y="1331128"/>
              <a:ext cx="1009891" cy="746812"/>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Andere Beratungsstellen</a:t>
              </a:r>
            </a:p>
          </p:txBody>
        </p:sp>
        <p:sp>
          <p:nvSpPr>
            <p:cNvPr id="43" name="Ellipse 42">
              <a:extLst>
                <a:ext uri="{FF2B5EF4-FFF2-40B4-BE49-F238E27FC236}">
                  <a16:creationId xmlns:a16="http://schemas.microsoft.com/office/drawing/2014/main" id="{AB489240-845A-44CE-93D5-6647329FD637}"/>
                </a:ext>
              </a:extLst>
            </p:cNvPr>
            <p:cNvSpPr/>
            <p:nvPr/>
          </p:nvSpPr>
          <p:spPr>
            <a:xfrm>
              <a:off x="6581783" y="5196153"/>
              <a:ext cx="784277" cy="702716"/>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latin typeface="Calibri" panose="020F0502020204030204" pitchFamily="34" charset="0"/>
                </a:rPr>
                <a:t>Not-fall-</a:t>
              </a:r>
              <a:r>
                <a:rPr lang="de-DE" sz="1000" dirty="0" err="1">
                  <a:solidFill>
                    <a:schemeClr val="tx1"/>
                  </a:solidFill>
                  <a:latin typeface="Calibri" panose="020F0502020204030204" pitchFamily="34" charset="0"/>
                </a:rPr>
                <a:t>seel</a:t>
              </a:r>
              <a:r>
                <a:rPr lang="de-DE" sz="1000" dirty="0">
                  <a:solidFill>
                    <a:schemeClr val="tx1"/>
                  </a:solidFill>
                  <a:latin typeface="Calibri" panose="020F0502020204030204" pitchFamily="34" charset="0"/>
                </a:rPr>
                <a:t>-</a:t>
              </a:r>
              <a:r>
                <a:rPr lang="de-DE" sz="1000" dirty="0" err="1">
                  <a:solidFill>
                    <a:schemeClr val="tx1"/>
                  </a:solidFill>
                  <a:latin typeface="Calibri" panose="020F0502020204030204" pitchFamily="34" charset="0"/>
                </a:rPr>
                <a:t>sorger</a:t>
              </a:r>
              <a:endParaRPr lang="de-DE" sz="1000" dirty="0">
                <a:solidFill>
                  <a:schemeClr val="tx1"/>
                </a:solidFill>
                <a:latin typeface="Calibri" panose="020F0502020204030204" pitchFamily="34" charset="0"/>
              </a:endParaRPr>
            </a:p>
          </p:txBody>
        </p:sp>
      </p:grpSp>
      <p:sp>
        <p:nvSpPr>
          <p:cNvPr id="46" name="Fußzeilenplatzhalter 2">
            <a:extLst>
              <a:ext uri="{FF2B5EF4-FFF2-40B4-BE49-F238E27FC236}">
                <a16:creationId xmlns:a16="http://schemas.microsoft.com/office/drawing/2014/main" id="{A3A35782-2409-42C3-9994-E96CE3BB362A}"/>
              </a:ext>
            </a:extLst>
          </p:cNvPr>
          <p:cNvSpPr>
            <a:spLocks noGrp="1"/>
          </p:cNvSpPr>
          <p:nvPr>
            <p:ph type="ftr" sz="quarter" idx="11"/>
          </p:nvPr>
        </p:nvSpPr>
        <p:spPr>
          <a:xfrm>
            <a:off x="4270008" y="6334363"/>
            <a:ext cx="3327648" cy="365125"/>
          </a:xfrm>
        </p:spPr>
        <p:txBody>
          <a:bodyPr/>
          <a:lstStyle/>
          <a:p>
            <a:r>
              <a:rPr lang="de-DE" dirty="0"/>
              <a:t>Psychiatriekoordination Anne-Katrin Jentsch                  30.04.2019</a:t>
            </a:r>
          </a:p>
        </p:txBody>
      </p:sp>
    </p:spTree>
    <p:custDataLst>
      <p:tags r:id="rId1"/>
    </p:custDataLst>
    <p:extLst>
      <p:ext uri="{BB962C8B-B14F-4D97-AF65-F5344CB8AC3E}">
        <p14:creationId xmlns:p14="http://schemas.microsoft.com/office/powerpoint/2010/main" val="1884183954"/>
      </p:ext>
    </p:extLst>
  </p:cSld>
  <p:clrMapOvr>
    <a:masterClrMapping/>
  </p:clrMapOvr>
  <mc:AlternateContent xmlns:mc="http://schemas.openxmlformats.org/markup-compatibility/2006" xmlns:p14="http://schemas.microsoft.com/office/powerpoint/2010/main">
    <mc:Choice Requires="p14">
      <p:transition spd="slow" p14:dur="2000" advTm="18847"/>
    </mc:Choice>
    <mc:Fallback xmlns="">
      <p:transition spd="slow" advTm="188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DBF9113-1CD1-498E-B7F8-C5C54FFEC177}"/>
              </a:ext>
            </a:extLst>
          </p:cNvPr>
          <p:cNvSpPr>
            <a:spLocks noGrp="1"/>
          </p:cNvSpPr>
          <p:nvPr>
            <p:ph type="ftr" sz="quarter" idx="11"/>
          </p:nvPr>
        </p:nvSpPr>
        <p:spPr/>
        <p:txBody>
          <a:bodyPr/>
          <a:lstStyle/>
          <a:p>
            <a:r>
              <a:rPr lang="de-DE" dirty="0"/>
              <a:t>Psychiatriekoordination Anne-Katrin Jentsch                  30.04.2019</a:t>
            </a:r>
          </a:p>
        </p:txBody>
      </p:sp>
      <p:sp>
        <p:nvSpPr>
          <p:cNvPr id="4" name="Foliennummernplatzhalter 3">
            <a:extLst>
              <a:ext uri="{FF2B5EF4-FFF2-40B4-BE49-F238E27FC236}">
                <a16:creationId xmlns:a16="http://schemas.microsoft.com/office/drawing/2014/main" id="{F6831695-40D1-439F-B019-FE925F68F428}"/>
              </a:ext>
            </a:extLst>
          </p:cNvPr>
          <p:cNvSpPr>
            <a:spLocks noGrp="1"/>
          </p:cNvSpPr>
          <p:nvPr>
            <p:ph type="sldNum" sz="quarter" idx="12"/>
          </p:nvPr>
        </p:nvSpPr>
        <p:spPr/>
        <p:txBody>
          <a:bodyPr/>
          <a:lstStyle/>
          <a:p>
            <a:fld id="{2042DECB-1354-4511-8363-1569A51C62B4}" type="slidenum">
              <a:rPr lang="de-DE" smtClean="0"/>
              <a:t>8</a:t>
            </a:fld>
            <a:endParaRPr lang="de-DE"/>
          </a:p>
        </p:txBody>
      </p:sp>
      <p:pic>
        <p:nvPicPr>
          <p:cNvPr id="5" name="Grafik 4">
            <a:extLst>
              <a:ext uri="{FF2B5EF4-FFF2-40B4-BE49-F238E27FC236}">
                <a16:creationId xmlns:a16="http://schemas.microsoft.com/office/drawing/2014/main" id="{A784C886-32C2-40F4-8FEE-2A561B5295CF}"/>
              </a:ext>
            </a:extLst>
          </p:cNvPr>
          <p:cNvPicPr/>
          <p:nvPr/>
        </p:nvPicPr>
        <p:blipFill>
          <a:blip r:embed="rId3"/>
          <a:stretch>
            <a:fillRect/>
          </a:stretch>
        </p:blipFill>
        <p:spPr>
          <a:xfrm>
            <a:off x="1259632" y="260648"/>
            <a:ext cx="6480720" cy="4860540"/>
          </a:xfrm>
          <a:prstGeom prst="rect">
            <a:avLst/>
          </a:prstGeom>
        </p:spPr>
      </p:pic>
      <p:sp>
        <p:nvSpPr>
          <p:cNvPr id="6" name="Textfeld 5">
            <a:extLst>
              <a:ext uri="{FF2B5EF4-FFF2-40B4-BE49-F238E27FC236}">
                <a16:creationId xmlns:a16="http://schemas.microsoft.com/office/drawing/2014/main" id="{BC0698D1-DB12-4B71-9132-D6C56683DE06}"/>
              </a:ext>
            </a:extLst>
          </p:cNvPr>
          <p:cNvSpPr txBox="1"/>
          <p:nvPr/>
        </p:nvSpPr>
        <p:spPr>
          <a:xfrm>
            <a:off x="1907704" y="5301208"/>
            <a:ext cx="6192688" cy="523220"/>
          </a:xfrm>
          <a:prstGeom prst="rect">
            <a:avLst/>
          </a:prstGeom>
          <a:noFill/>
        </p:spPr>
        <p:txBody>
          <a:bodyPr wrap="square" rtlCol="0">
            <a:spAutoFit/>
          </a:bodyPr>
          <a:lstStyle/>
          <a:p>
            <a:r>
              <a:rPr lang="de-DE" sz="2800" b="1" dirty="0">
                <a:solidFill>
                  <a:schemeClr val="bg2">
                    <a:lumMod val="75000"/>
                  </a:schemeClr>
                </a:solidFill>
                <a:latin typeface="Calibri" panose="020F0502020204030204" pitchFamily="34" charset="0"/>
                <a:cs typeface="Calibri" panose="020F0502020204030204" pitchFamily="34" charset="0"/>
              </a:rPr>
              <a:t>   </a:t>
            </a:r>
            <a:r>
              <a:rPr lang="de-DE" sz="2800" b="1" dirty="0">
                <a:solidFill>
                  <a:srgbClr val="0070C0"/>
                </a:solidFill>
                <a:latin typeface="Calibri" panose="020F0502020204030204" pitchFamily="34" charset="0"/>
                <a:cs typeface="Calibri" panose="020F0502020204030204" pitchFamily="34" charset="0"/>
              </a:rPr>
              <a:t>Koordination    Krisennetzwerk       </a:t>
            </a:r>
            <a:r>
              <a:rPr lang="de-DE" sz="1000" b="1" dirty="0">
                <a:solidFill>
                  <a:schemeClr val="bg2">
                    <a:lumMod val="75000"/>
                  </a:schemeClr>
                </a:solidFill>
                <a:latin typeface="Calibri" panose="020F0502020204030204" pitchFamily="34" charset="0"/>
                <a:cs typeface="Calibri" panose="020F0502020204030204" pitchFamily="34" charset="0"/>
                <a:hlinkClick r:id="rId4" action="ppaction://hlinksldjump"/>
              </a:rPr>
              <a:t>Folie 16</a:t>
            </a:r>
            <a:endParaRPr lang="de-DE" sz="1000" b="1" dirty="0">
              <a:solidFill>
                <a:schemeClr val="bg2">
                  <a:lumMod val="75000"/>
                </a:schemeClr>
              </a:solidFill>
              <a:latin typeface="Calibri" panose="020F0502020204030204" pitchFamily="34" charset="0"/>
              <a:cs typeface="Calibri" panose="020F0502020204030204" pitchFamily="34" charset="0"/>
            </a:endParaRPr>
          </a:p>
        </p:txBody>
      </p:sp>
      <p:sp>
        <p:nvSpPr>
          <p:cNvPr id="7" name="Pfeil: nach oben 6">
            <a:extLst>
              <a:ext uri="{FF2B5EF4-FFF2-40B4-BE49-F238E27FC236}">
                <a16:creationId xmlns:a16="http://schemas.microsoft.com/office/drawing/2014/main" id="{C9BD90D2-A383-437A-AAF2-CC50E2FB1184}"/>
              </a:ext>
            </a:extLst>
          </p:cNvPr>
          <p:cNvSpPr/>
          <p:nvPr/>
        </p:nvSpPr>
        <p:spPr>
          <a:xfrm>
            <a:off x="1979712" y="4729702"/>
            <a:ext cx="4896544" cy="4616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1352307361"/>
      </p:ext>
    </p:extLst>
  </p:cSld>
  <p:clrMapOvr>
    <a:masterClrMapping/>
  </p:clrMapOvr>
  <mc:AlternateContent xmlns:mc="http://schemas.openxmlformats.org/markup-compatibility/2006" xmlns:p14="http://schemas.microsoft.com/office/powerpoint/2010/main">
    <mc:Choice Requires="p14">
      <p:transition spd="slow" p14:dur="2000" advTm="11015"/>
    </mc:Choice>
    <mc:Fallback xmlns="">
      <p:transition spd="slow" advTm="11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632A119-479A-497A-800C-AF81723A6B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solidFill>
                <a:effectLst/>
                <a:uLnTx/>
                <a:uFillTx/>
                <a:latin typeface="Arial"/>
                <a:ea typeface="+mn-ea"/>
                <a:cs typeface="+mn-cs"/>
              </a:rPr>
              <a:t>Psychiatriekoordination Anne-Katrin Jentsch                  30.04.2019</a:t>
            </a:r>
            <a:endParaRPr kumimoji="0" lang="de-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Foliennummernplatzhalter 3">
            <a:extLst>
              <a:ext uri="{FF2B5EF4-FFF2-40B4-BE49-F238E27FC236}">
                <a16:creationId xmlns:a16="http://schemas.microsoft.com/office/drawing/2014/main" id="{2AE1A6E0-DDAA-4151-9BE6-B3CB27220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2DECB-1354-4511-8363-1569A51C62B4}" type="slidenum">
              <a:rPr kumimoji="0" lang="de-D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a:ln>
                <a:noFill/>
              </a:ln>
              <a:solidFill>
                <a:prstClr val="black"/>
              </a:solidFill>
              <a:effectLst/>
              <a:uLnTx/>
              <a:uFillTx/>
              <a:latin typeface="Arial"/>
              <a:ea typeface="+mn-ea"/>
              <a:cs typeface="+mn-cs"/>
            </a:endParaRPr>
          </a:p>
        </p:txBody>
      </p:sp>
      <p:sp>
        <p:nvSpPr>
          <p:cNvPr id="6" name="Ellipse 5">
            <a:extLst>
              <a:ext uri="{FF2B5EF4-FFF2-40B4-BE49-F238E27FC236}">
                <a16:creationId xmlns:a16="http://schemas.microsoft.com/office/drawing/2014/main" id="{2C573C9B-3E29-443C-9F73-336EC4A2067A}"/>
              </a:ext>
            </a:extLst>
          </p:cNvPr>
          <p:cNvSpPr/>
          <p:nvPr/>
        </p:nvSpPr>
        <p:spPr>
          <a:xfrm>
            <a:off x="2339752" y="1610965"/>
            <a:ext cx="3960440" cy="15065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Zugangswege zur Leitstelle</a:t>
            </a:r>
          </a:p>
        </p:txBody>
      </p:sp>
      <p:cxnSp>
        <p:nvCxnSpPr>
          <p:cNvPr id="7" name="Verbinder: gewinkelt 6">
            <a:extLst>
              <a:ext uri="{FF2B5EF4-FFF2-40B4-BE49-F238E27FC236}">
                <a16:creationId xmlns:a16="http://schemas.microsoft.com/office/drawing/2014/main" id="{B9E36ED4-5424-4B84-A4CC-E10949C080A0}"/>
              </a:ext>
            </a:extLst>
          </p:cNvPr>
          <p:cNvCxnSpPr>
            <a:cxnSpLocks/>
          </p:cNvCxnSpPr>
          <p:nvPr/>
        </p:nvCxnSpPr>
        <p:spPr>
          <a:xfrm>
            <a:off x="2665812" y="4874851"/>
            <a:ext cx="739500" cy="3134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Verbinder: gewinkelt 7">
            <a:extLst>
              <a:ext uri="{FF2B5EF4-FFF2-40B4-BE49-F238E27FC236}">
                <a16:creationId xmlns:a16="http://schemas.microsoft.com/office/drawing/2014/main" id="{0C471C08-EE06-4905-BF9B-A2E13B55531A}"/>
              </a:ext>
            </a:extLst>
          </p:cNvPr>
          <p:cNvCxnSpPr>
            <a:cxnSpLocks/>
          </p:cNvCxnSpPr>
          <p:nvPr/>
        </p:nvCxnSpPr>
        <p:spPr>
          <a:xfrm>
            <a:off x="5738892" y="4656920"/>
            <a:ext cx="739500" cy="3134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uppieren 8">
            <a:extLst>
              <a:ext uri="{FF2B5EF4-FFF2-40B4-BE49-F238E27FC236}">
                <a16:creationId xmlns:a16="http://schemas.microsoft.com/office/drawing/2014/main" id="{E60CE230-C221-43B9-8390-A3BCCF01D3D2}"/>
              </a:ext>
            </a:extLst>
          </p:cNvPr>
          <p:cNvGrpSpPr/>
          <p:nvPr/>
        </p:nvGrpSpPr>
        <p:grpSpPr>
          <a:xfrm>
            <a:off x="120939" y="2655797"/>
            <a:ext cx="2177139" cy="1872207"/>
            <a:chOff x="27101" y="2990461"/>
            <a:chExt cx="2177139" cy="1872207"/>
          </a:xfrm>
        </p:grpSpPr>
        <p:sp>
          <p:nvSpPr>
            <p:cNvPr id="10" name="Ellipse 9">
              <a:extLst>
                <a:ext uri="{FF2B5EF4-FFF2-40B4-BE49-F238E27FC236}">
                  <a16:creationId xmlns:a16="http://schemas.microsoft.com/office/drawing/2014/main" id="{2CA4D0B1-8C18-481C-BF16-E4501286C6DB}"/>
                </a:ext>
              </a:extLst>
            </p:cNvPr>
            <p:cNvSpPr/>
            <p:nvPr/>
          </p:nvSpPr>
          <p:spPr>
            <a:xfrm>
              <a:off x="27101" y="2990461"/>
              <a:ext cx="1454663" cy="18722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Jeder!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Außer stationär</a:t>
              </a:r>
              <a:endParaRPr kumimoji="0" lang="de-D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Pfeil: nach rechts 10">
              <a:extLst>
                <a:ext uri="{FF2B5EF4-FFF2-40B4-BE49-F238E27FC236}">
                  <a16:creationId xmlns:a16="http://schemas.microsoft.com/office/drawing/2014/main" id="{FEA4D502-0DF1-4CFE-81E2-F6881DBE3A26}"/>
                </a:ext>
              </a:extLst>
            </p:cNvPr>
            <p:cNvSpPr/>
            <p:nvPr/>
          </p:nvSpPr>
          <p:spPr>
            <a:xfrm rot="20448112">
              <a:off x="1397841" y="3071125"/>
              <a:ext cx="806399" cy="2088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3" name="Ellipse 12">
            <a:extLst>
              <a:ext uri="{FF2B5EF4-FFF2-40B4-BE49-F238E27FC236}">
                <a16:creationId xmlns:a16="http://schemas.microsoft.com/office/drawing/2014/main" id="{C6A5476F-3274-408C-9FD1-0E632E5108D1}"/>
              </a:ext>
            </a:extLst>
          </p:cNvPr>
          <p:cNvSpPr/>
          <p:nvPr/>
        </p:nvSpPr>
        <p:spPr>
          <a:xfrm>
            <a:off x="1081565" y="4442913"/>
            <a:ext cx="1875545" cy="7336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Arial"/>
                <a:ea typeface="+mn-ea"/>
                <a:cs typeface="+mn-cs"/>
              </a:rPr>
              <a:t>Psychosoziale Dienste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Arial"/>
                <a:ea typeface="+mn-ea"/>
                <a:cs typeface="+mn-cs"/>
              </a:rPr>
              <a:t>und Beratungsstellen</a:t>
            </a:r>
          </a:p>
        </p:txBody>
      </p:sp>
      <p:grpSp>
        <p:nvGrpSpPr>
          <p:cNvPr id="15" name="Gruppieren 14">
            <a:extLst>
              <a:ext uri="{FF2B5EF4-FFF2-40B4-BE49-F238E27FC236}">
                <a16:creationId xmlns:a16="http://schemas.microsoft.com/office/drawing/2014/main" id="{0380BC06-1051-4003-8D7C-FA209E8EB5F3}"/>
              </a:ext>
            </a:extLst>
          </p:cNvPr>
          <p:cNvGrpSpPr/>
          <p:nvPr/>
        </p:nvGrpSpPr>
        <p:grpSpPr>
          <a:xfrm>
            <a:off x="6151262" y="2782399"/>
            <a:ext cx="2720490" cy="1883946"/>
            <a:chOff x="6103212" y="3094472"/>
            <a:chExt cx="2720490" cy="1883946"/>
          </a:xfrm>
        </p:grpSpPr>
        <p:sp>
          <p:nvSpPr>
            <p:cNvPr id="16" name="Ellipse 15">
              <a:extLst>
                <a:ext uri="{FF2B5EF4-FFF2-40B4-BE49-F238E27FC236}">
                  <a16:creationId xmlns:a16="http://schemas.microsoft.com/office/drawing/2014/main" id="{F2D9ADFD-D25F-431D-9C66-072CD06040D6}"/>
                </a:ext>
              </a:extLst>
            </p:cNvPr>
            <p:cNvSpPr/>
            <p:nvPr/>
          </p:nvSpPr>
          <p:spPr>
            <a:xfrm>
              <a:off x="6231526" y="3887668"/>
              <a:ext cx="2592176" cy="1090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Polizei und Kreisverwaltungs-behörden</a:t>
              </a:r>
            </a:p>
          </p:txBody>
        </p:sp>
        <p:sp>
          <p:nvSpPr>
            <p:cNvPr id="17" name="Pfeil: nach rechts 16">
              <a:extLst>
                <a:ext uri="{FF2B5EF4-FFF2-40B4-BE49-F238E27FC236}">
                  <a16:creationId xmlns:a16="http://schemas.microsoft.com/office/drawing/2014/main" id="{BB707C34-0FE9-4AF4-955E-0D2653C0608A}"/>
                </a:ext>
              </a:extLst>
            </p:cNvPr>
            <p:cNvSpPr/>
            <p:nvPr/>
          </p:nvSpPr>
          <p:spPr>
            <a:xfrm rot="13135096">
              <a:off x="6103212" y="3094472"/>
              <a:ext cx="1044366" cy="59901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18" name="Gruppieren 17">
            <a:extLst>
              <a:ext uri="{FF2B5EF4-FFF2-40B4-BE49-F238E27FC236}">
                <a16:creationId xmlns:a16="http://schemas.microsoft.com/office/drawing/2014/main" id="{2493FF3F-300C-4F28-A6D9-F115FEC8433C}"/>
              </a:ext>
            </a:extLst>
          </p:cNvPr>
          <p:cNvGrpSpPr/>
          <p:nvPr/>
        </p:nvGrpSpPr>
        <p:grpSpPr>
          <a:xfrm>
            <a:off x="3189373" y="3327178"/>
            <a:ext cx="2739705" cy="2041147"/>
            <a:chOff x="3693877" y="3305515"/>
            <a:chExt cx="2739705" cy="2041147"/>
          </a:xfrm>
        </p:grpSpPr>
        <p:sp>
          <p:nvSpPr>
            <p:cNvPr id="19" name="Ellipse 18">
              <a:extLst>
                <a:ext uri="{FF2B5EF4-FFF2-40B4-BE49-F238E27FC236}">
                  <a16:creationId xmlns:a16="http://schemas.microsoft.com/office/drawing/2014/main" id="{C3BDABBE-F343-423E-B7C6-F99A54039400}"/>
                </a:ext>
              </a:extLst>
            </p:cNvPr>
            <p:cNvSpPr/>
            <p:nvPr/>
          </p:nvSpPr>
          <p:spPr>
            <a:xfrm>
              <a:off x="3693877" y="4300223"/>
              <a:ext cx="2739705" cy="10464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Integrierte Leitstellen/ Rettungsdienste- in NOT!</a:t>
              </a:r>
            </a:p>
          </p:txBody>
        </p:sp>
        <p:sp>
          <p:nvSpPr>
            <p:cNvPr id="20" name="Pfeil: nach rechts 19">
              <a:extLst>
                <a:ext uri="{FF2B5EF4-FFF2-40B4-BE49-F238E27FC236}">
                  <a16:creationId xmlns:a16="http://schemas.microsoft.com/office/drawing/2014/main" id="{83156329-6FCB-48C0-A601-6B45EA62414C}"/>
                </a:ext>
              </a:extLst>
            </p:cNvPr>
            <p:cNvSpPr/>
            <p:nvPr/>
          </p:nvSpPr>
          <p:spPr>
            <a:xfrm rot="16040840">
              <a:off x="4620153" y="3422291"/>
              <a:ext cx="832564" cy="59901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1" name="Rechteck 20">
            <a:extLst>
              <a:ext uri="{FF2B5EF4-FFF2-40B4-BE49-F238E27FC236}">
                <a16:creationId xmlns:a16="http://schemas.microsoft.com/office/drawing/2014/main" id="{7D28CA1D-2CCF-44C8-BFF9-3FEAB7A27750}"/>
              </a:ext>
            </a:extLst>
          </p:cNvPr>
          <p:cNvSpPr/>
          <p:nvPr/>
        </p:nvSpPr>
        <p:spPr>
          <a:xfrm>
            <a:off x="982010" y="5266333"/>
            <a:ext cx="1997434" cy="70788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58775" algn="l"/>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nach 16.30 Uhr – </a:t>
            </a:r>
            <a:br>
              <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D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3-5 Einsätze/Jahr</a:t>
            </a:r>
            <a:endParaRPr kumimoji="0" lang="de-DE"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358775" algn="l"/>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22" name="Rechteck 21">
            <a:extLst>
              <a:ext uri="{FF2B5EF4-FFF2-40B4-BE49-F238E27FC236}">
                <a16:creationId xmlns:a16="http://schemas.microsoft.com/office/drawing/2014/main" id="{0771C7CC-2F49-4ACA-BDD1-8DA85680E9CE}"/>
              </a:ext>
            </a:extLst>
          </p:cNvPr>
          <p:cNvSpPr/>
          <p:nvPr/>
        </p:nvSpPr>
        <p:spPr>
          <a:xfrm>
            <a:off x="3323593" y="5301199"/>
            <a:ext cx="2819155" cy="10772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58775" algn="l"/>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Beispiel: bisher BKH</a:t>
            </a:r>
            <a:b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für 1 BKH nach 16.30 Uhr:</a:t>
            </a:r>
            <a:b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1/3 von 4000 Aufnahmen/Jahr</a:t>
            </a:r>
            <a:b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D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ca. 2500-3000 f. ganz </a:t>
            </a:r>
            <a:r>
              <a:rPr kumimoji="0" lang="de-DE"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Ufr</a:t>
            </a:r>
            <a:r>
              <a:rPr kumimoji="0" lang="de-D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58775" algn="l"/>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Rechteck 22">
            <a:extLst>
              <a:ext uri="{FF2B5EF4-FFF2-40B4-BE49-F238E27FC236}">
                <a16:creationId xmlns:a16="http://schemas.microsoft.com/office/drawing/2014/main" id="{4654E537-B813-4BDC-B7EC-7A5F1790473E}"/>
              </a:ext>
            </a:extLst>
          </p:cNvPr>
          <p:cNvSpPr/>
          <p:nvPr/>
        </p:nvSpPr>
        <p:spPr>
          <a:xfrm>
            <a:off x="163038" y="539953"/>
            <a:ext cx="8219255" cy="64633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Verbesserung der Versorgung - Lückenschluss </a:t>
            </a:r>
            <a:r>
              <a:rPr kumimoji="0" lang="de-DE" sz="18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1</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Vermeidung von Unterbringungsmaßnahmen und Zwangsmaßnahmen</a:t>
            </a:r>
            <a:r>
              <a:rPr kumimoji="0" lang="de-DE" sz="18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2</a:t>
            </a:r>
          </a:p>
        </p:txBody>
      </p:sp>
      <p:sp>
        <p:nvSpPr>
          <p:cNvPr id="24" name="Rechteck 23">
            <a:extLst>
              <a:ext uri="{FF2B5EF4-FFF2-40B4-BE49-F238E27FC236}">
                <a16:creationId xmlns:a16="http://schemas.microsoft.com/office/drawing/2014/main" id="{BB6650DE-7166-4CFB-A0D8-08CAC783FDB1}"/>
              </a:ext>
            </a:extLst>
          </p:cNvPr>
          <p:cNvSpPr/>
          <p:nvPr/>
        </p:nvSpPr>
        <p:spPr>
          <a:xfrm>
            <a:off x="6710655" y="4761690"/>
            <a:ext cx="2442792" cy="141577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58775" algn="l"/>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bisher Polizei</a:t>
            </a:r>
            <a:b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D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ca. 1600/Jahr </a:t>
            </a:r>
            <a:br>
              <a:rPr kumimoji="0" lang="de-D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D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Eileinweisungen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ca. 300 geplante Unterbringungen /Jahr				</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5" name="Titel 1">
            <a:extLst>
              <a:ext uri="{FF2B5EF4-FFF2-40B4-BE49-F238E27FC236}">
                <a16:creationId xmlns:a16="http://schemas.microsoft.com/office/drawing/2014/main" id="{0E355792-7684-402C-BE62-3859DB36976F}"/>
              </a:ext>
            </a:extLst>
          </p:cNvPr>
          <p:cNvSpPr>
            <a:spLocks noGrp="1"/>
          </p:cNvSpPr>
          <p:nvPr>
            <p:ph type="title"/>
          </p:nvPr>
        </p:nvSpPr>
        <p:spPr>
          <a:xfrm>
            <a:off x="395536" y="44624"/>
            <a:ext cx="8219256" cy="792088"/>
          </a:xfrm>
        </p:spPr>
        <p:txBody>
          <a:bodyPr>
            <a:normAutofit fontScale="90000"/>
          </a:bodyPr>
          <a:lstStyle/>
          <a:p>
            <a:br>
              <a:rPr lang="de-DE" sz="2700" b="1" dirty="0">
                <a:latin typeface="Calibri" panose="020F0502020204030204" pitchFamily="34" charset="0"/>
              </a:rPr>
            </a:br>
            <a:br>
              <a:rPr lang="de-DE" sz="2700" b="1" dirty="0">
                <a:latin typeface="Calibri" panose="020F0502020204030204" pitchFamily="34" charset="0"/>
              </a:rPr>
            </a:br>
            <a:r>
              <a:rPr lang="de-DE" sz="4000" b="1" dirty="0">
                <a:latin typeface="Calibri" panose="020F0502020204030204" pitchFamily="34" charset="0"/>
              </a:rPr>
              <a:t>Aufgaben Leitstelle</a:t>
            </a:r>
            <a:br>
              <a:rPr lang="de-DE" sz="4000" b="1" dirty="0">
                <a:latin typeface="Calibri" panose="020F0502020204030204" pitchFamily="34" charset="0"/>
              </a:rPr>
            </a:br>
            <a:br>
              <a:rPr lang="de-DE" sz="4000" b="1" dirty="0">
                <a:latin typeface="Calibri" panose="020F0502020204030204" pitchFamily="34" charset="0"/>
              </a:rPr>
            </a:br>
            <a:endParaRPr lang="de-DE" sz="4000" b="1" dirty="0">
              <a:latin typeface="Calibri" panose="020F0502020204030204" pitchFamily="34" charset="0"/>
            </a:endParaRPr>
          </a:p>
        </p:txBody>
      </p:sp>
      <p:sp>
        <p:nvSpPr>
          <p:cNvPr id="26" name="Pfeil: nach rechts 25">
            <a:extLst>
              <a:ext uri="{FF2B5EF4-FFF2-40B4-BE49-F238E27FC236}">
                <a16:creationId xmlns:a16="http://schemas.microsoft.com/office/drawing/2014/main" id="{E105BB8D-5F85-41D0-8EB3-2F1351921B6D}"/>
              </a:ext>
            </a:extLst>
          </p:cNvPr>
          <p:cNvSpPr/>
          <p:nvPr/>
        </p:nvSpPr>
        <p:spPr>
          <a:xfrm rot="17923541">
            <a:off x="2262612" y="3619450"/>
            <a:ext cx="806399" cy="2088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5546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2|1.8|1.8|2.7|3.1"/>
</p:tagLst>
</file>

<file path=ppt/tags/tag2.xml><?xml version="1.0" encoding="utf-8"?>
<p:tagLst xmlns:a="http://schemas.openxmlformats.org/drawingml/2006/main" xmlns:r="http://schemas.openxmlformats.org/officeDocument/2006/relationships" xmlns:p="http://schemas.openxmlformats.org/presentationml/2006/main">
  <p:tag name="TIMING" val="|2.3|2.8|1.8"/>
</p:tagLst>
</file>

<file path=ppt/tags/tag3.xml><?xml version="1.0" encoding="utf-8"?>
<p:tagLst xmlns:a="http://schemas.openxmlformats.org/drawingml/2006/main" xmlns:r="http://schemas.openxmlformats.org/officeDocument/2006/relationships" xmlns:p="http://schemas.openxmlformats.org/presentationml/2006/main">
  <p:tag name="TIMING" val="|2.4|3.7"/>
</p:tagLst>
</file>

<file path=ppt/theme/theme1.xml><?xml version="1.0" encoding="utf-8"?>
<a:theme xmlns:a="http://schemas.openxmlformats.org/drawingml/2006/main" name="Bezirkslayou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zirkslayou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Bezirkslayout</Template>
  <TotalTime>0</TotalTime>
  <Words>829</Words>
  <Application>Microsoft Office PowerPoint</Application>
  <PresentationFormat>Bildschirmpräsentation (4:3)</PresentationFormat>
  <Paragraphs>348</Paragraphs>
  <Slides>23</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Calibri Light</vt:lpstr>
      <vt:lpstr>Symbol</vt:lpstr>
      <vt:lpstr>Wingdings</vt:lpstr>
      <vt:lpstr>Bezirkslayout</vt:lpstr>
      <vt:lpstr>Krisennetzwerk Unterfranken</vt:lpstr>
      <vt:lpstr>Vorbemerkungen</vt:lpstr>
      <vt:lpstr>Gesetzliche Normierungen</vt:lpstr>
      <vt:lpstr>Kernaufgaben</vt:lpstr>
      <vt:lpstr>Leitthesen</vt:lpstr>
      <vt:lpstr>Umsetzungen</vt:lpstr>
      <vt:lpstr>  Krisennetzwerk Unterfranken </vt:lpstr>
      <vt:lpstr>PowerPoint-Präsentation</vt:lpstr>
      <vt:lpstr>  Aufgaben Leitstelle  </vt:lpstr>
      <vt:lpstr>  Aufgaben Leitstelle  </vt:lpstr>
      <vt:lpstr>Aufgaben Leitstelle</vt:lpstr>
      <vt:lpstr>Mobile Fachteams</vt:lpstr>
      <vt:lpstr>PowerPoint-Präsentation</vt:lpstr>
      <vt:lpstr>Mobile Fachteams</vt:lpstr>
      <vt:lpstr>Krisenversorgung SpDi</vt:lpstr>
      <vt:lpstr>Koordination des Krisennetzwerkes</vt:lpstr>
      <vt:lpstr>Weitere Planungsschritte</vt:lpstr>
      <vt:lpstr>Weitere Planungsschritte</vt:lpstr>
      <vt:lpstr>Weitere Planungsschritte</vt:lpstr>
      <vt:lpstr>Weitere Planungsschritte</vt:lpstr>
      <vt:lpstr>Terminvorschau</vt:lpstr>
      <vt:lpstr>Entwicklungsstand – regionale Ebene Unterfranken</vt:lpstr>
      <vt:lpstr>PowerPoint-Präsentation</vt:lpstr>
    </vt:vector>
  </TitlesOfParts>
  <Company>Bezirk Unterfranken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Krisennetzwerk - Leitstelle</dc:title>
  <dc:creator>Anne-Katrin Jentsch</dc:creator>
  <cp:lastModifiedBy>Anne-Katrin Jentsch</cp:lastModifiedBy>
  <cp:revision>97</cp:revision>
  <cp:lastPrinted>2019-03-11T10:35:16Z</cp:lastPrinted>
  <dcterms:created xsi:type="dcterms:W3CDTF">2018-08-31T09:24:13Z</dcterms:created>
  <dcterms:modified xsi:type="dcterms:W3CDTF">2019-05-24T06:45:28Z</dcterms:modified>
</cp:coreProperties>
</file>